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7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678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969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264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9769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70964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624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8345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467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65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149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095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364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109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878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47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305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E9BF2-63E4-4FF1-8AC3-7A1BD65540A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91FD50-3459-48FF-9FBB-97CA7A22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30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707704"/>
            <a:ext cx="8596668" cy="233365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Drs. </a:t>
            </a:r>
            <a:r>
              <a:rPr lang="en-US" sz="2000" dirty="0" err="1" smtClean="0"/>
              <a:t>Suparman</a:t>
            </a:r>
            <a:r>
              <a:rPr lang="en-US" sz="2000" dirty="0" smtClean="0"/>
              <a:t> A.W, </a:t>
            </a:r>
            <a:r>
              <a:rPr lang="en-US" sz="2000" dirty="0" err="1" smtClean="0"/>
              <a:t>M.Hum</a:t>
            </a: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err="1" smtClean="0"/>
              <a:t>Disampaikan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kajian</a:t>
            </a:r>
            <a:r>
              <a:rPr lang="en-US" sz="2000" dirty="0" smtClean="0"/>
              <a:t> </a:t>
            </a:r>
            <a:r>
              <a:rPr lang="en-US" sz="2000" dirty="0" err="1" smtClean="0"/>
              <a:t>rutin</a:t>
            </a:r>
            <a:r>
              <a:rPr lang="en-US" sz="2000" dirty="0" smtClean="0"/>
              <a:t> UPT P2P UM</a:t>
            </a:r>
          </a:p>
          <a:p>
            <a:pPr marL="0" indent="0" algn="ctr">
              <a:buNone/>
            </a:pPr>
            <a:r>
              <a:rPr lang="en-US" sz="2000" dirty="0" smtClean="0"/>
              <a:t>Malang, 21 </a:t>
            </a:r>
            <a:r>
              <a:rPr lang="en-US" sz="2000" dirty="0" err="1" smtClean="0"/>
              <a:t>Maret</a:t>
            </a:r>
            <a:r>
              <a:rPr lang="en-US" sz="2000" dirty="0" smtClean="0"/>
              <a:t> 2017</a:t>
            </a: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1524000"/>
            <a:ext cx="8596668" cy="2183704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 smtClean="0"/>
              <a:t>KONSEP DEMOKRASI </a:t>
            </a:r>
            <a:br>
              <a:rPr lang="en-US" sz="5000" b="1" dirty="0" smtClean="0"/>
            </a:br>
            <a:r>
              <a:rPr lang="en-US" sz="5000" b="1" dirty="0" smtClean="0"/>
              <a:t>PANCASILA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xmlns="" val="10340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48145" y="786804"/>
            <a:ext cx="6436426" cy="499357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65528" y="2348406"/>
            <a:ext cx="2021126" cy="150845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PAHAM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DEMOKRASI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93474" y="1246969"/>
            <a:ext cx="1615044" cy="902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DIJIWA</a:t>
            </a:r>
            <a:r>
              <a:rPr lang="en-US" sz="1600" b="1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Roh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03420" y="2391921"/>
            <a:ext cx="1716973" cy="1508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DISEMANGATI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Kekuatan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batin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mendorong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perilaku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demokrasi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12324" y="2403505"/>
            <a:ext cx="1716973" cy="1508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DIWARNAI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Daya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pantul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atau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dampak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kehidupan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berdemokrasi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92030" y="4300457"/>
            <a:ext cx="1728519" cy="1542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="1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1500" b="1" u="sng" dirty="0" smtClean="0">
                <a:solidFill>
                  <a:schemeClr val="tx1"/>
                </a:solidFill>
              </a:rPr>
              <a:t>DILANDASI</a:t>
            </a:r>
          </a:p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Kumpulan </a:t>
            </a:r>
            <a:r>
              <a:rPr lang="en-US" sz="1500" b="1" dirty="0" err="1" smtClean="0">
                <a:solidFill>
                  <a:schemeClr val="tx1"/>
                </a:solidFill>
              </a:rPr>
              <a:t>konsep</a:t>
            </a:r>
            <a:r>
              <a:rPr lang="en-US" sz="1500" b="1" dirty="0" smtClean="0">
                <a:solidFill>
                  <a:schemeClr val="tx1"/>
                </a:solidFill>
              </a:rPr>
              <a:t> ideal </a:t>
            </a:r>
            <a:r>
              <a:rPr lang="en-US" sz="1500" b="1" dirty="0" err="1" smtClean="0">
                <a:solidFill>
                  <a:schemeClr val="tx1"/>
                </a:solidFill>
              </a:rPr>
              <a:t>dan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 smtClean="0">
                <a:solidFill>
                  <a:schemeClr val="tx1"/>
                </a:solidFill>
              </a:rPr>
              <a:t>implementasi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 smtClean="0">
                <a:solidFill>
                  <a:schemeClr val="tx1"/>
                </a:solidFill>
              </a:rPr>
              <a:t>dalam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 smtClean="0">
                <a:solidFill>
                  <a:schemeClr val="tx1"/>
                </a:solidFill>
              </a:rPr>
              <a:t>berdemokrasi</a:t>
            </a:r>
            <a:endParaRPr lang="en-US" sz="1500" b="1" dirty="0" smtClean="0">
              <a:solidFill>
                <a:schemeClr val="tx1"/>
              </a:solidFill>
            </a:endParaRPr>
          </a:p>
          <a:p>
            <a:pPr algn="ctr"/>
            <a:endParaRPr lang="en-US" sz="1500" b="1" dirty="0" smtClean="0">
              <a:solidFill>
                <a:schemeClr val="tx1"/>
              </a:solidFill>
            </a:endParaRPr>
          </a:p>
          <a:p>
            <a:pPr algn="ctr"/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854533" y="2715273"/>
            <a:ext cx="2037611" cy="10953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NILAI-NILAI PANCASILA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Double Brace 14"/>
          <p:cNvSpPr/>
          <p:nvPr/>
        </p:nvSpPr>
        <p:spPr>
          <a:xfrm>
            <a:off x="2078183" y="876010"/>
            <a:ext cx="7659583" cy="4773881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" name="Rounded Rectangle 15"/>
          <p:cNvSpPr/>
          <p:nvPr/>
        </p:nvSpPr>
        <p:spPr>
          <a:xfrm>
            <a:off x="40572" y="2715272"/>
            <a:ext cx="2037611" cy="10953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NILAI-NILAI PANCASILA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endCxn id="5" idx="1"/>
          </p:cNvCxnSpPr>
          <p:nvPr/>
        </p:nvCxnSpPr>
        <p:spPr>
          <a:xfrm>
            <a:off x="4180114" y="1211280"/>
            <a:ext cx="1081401" cy="135803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645460" y="1199696"/>
            <a:ext cx="1061626" cy="13696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5"/>
            <a:endCxn id="4" idx="5"/>
          </p:cNvCxnSpPr>
          <p:nvPr/>
        </p:nvCxnSpPr>
        <p:spPr>
          <a:xfrm>
            <a:off x="6690667" y="3635953"/>
            <a:ext cx="1551311" cy="141313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3"/>
            <a:endCxn id="4" idx="3"/>
          </p:cNvCxnSpPr>
          <p:nvPr/>
        </p:nvCxnSpPr>
        <p:spPr>
          <a:xfrm flipH="1">
            <a:off x="3690738" y="3635953"/>
            <a:ext cx="1570777" cy="141313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5995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552" y="204068"/>
            <a:ext cx="10515600" cy="951472"/>
          </a:xfrm>
        </p:spPr>
        <p:txBody>
          <a:bodyPr/>
          <a:lstStyle/>
          <a:p>
            <a:pPr algn="ctr"/>
            <a:r>
              <a:rPr lang="en-US" dirty="0" smtClean="0"/>
              <a:t>PRINSIP-PRINSIP DEMOKRASI PANCASILA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33" y="1503924"/>
            <a:ext cx="5571794" cy="4800645"/>
          </a:xfrm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>
              <a:buAutoNum type="arabicPeriod"/>
            </a:pPr>
            <a:r>
              <a:rPr lang="en-US" sz="2600" dirty="0" smtClean="0">
                <a:solidFill>
                  <a:schemeClr val="tx1"/>
                </a:solidFill>
              </a:rPr>
              <a:t>Negara </a:t>
            </a:r>
            <a:r>
              <a:rPr lang="en-US" sz="2600" dirty="0" err="1" smtClean="0">
                <a:solidFill>
                  <a:schemeClr val="tx1"/>
                </a:solidFill>
              </a:rPr>
              <a:t>Berkedaulatan</a:t>
            </a:r>
            <a:r>
              <a:rPr lang="en-US" sz="2600" dirty="0" smtClean="0">
                <a:solidFill>
                  <a:schemeClr val="tx1"/>
                </a:solidFill>
              </a:rPr>
              <a:t> Rakyat</a:t>
            </a:r>
          </a:p>
          <a:p>
            <a:pPr marL="739775">
              <a:buFont typeface="Wingdings" panose="05000000000000000000" pitchFamily="2" charset="2"/>
              <a:buChar char="Ø"/>
            </a:pPr>
            <a:r>
              <a:rPr lang="en-US" sz="2600" dirty="0" err="1" smtClean="0">
                <a:solidFill>
                  <a:schemeClr val="tx1"/>
                </a:solidFill>
              </a:rPr>
              <a:t>Alinea</a:t>
            </a:r>
            <a:r>
              <a:rPr lang="en-US" sz="2600" dirty="0" smtClean="0">
                <a:solidFill>
                  <a:schemeClr val="tx1"/>
                </a:solidFill>
              </a:rPr>
              <a:t> IV </a:t>
            </a:r>
            <a:r>
              <a:rPr lang="en-US" sz="2600" dirty="0" err="1" smtClean="0">
                <a:solidFill>
                  <a:schemeClr val="tx1"/>
                </a:solidFill>
              </a:rPr>
              <a:t>Pembukaan</a:t>
            </a:r>
            <a:r>
              <a:rPr lang="en-US" sz="2600" dirty="0" smtClean="0">
                <a:solidFill>
                  <a:schemeClr val="tx1"/>
                </a:solidFill>
              </a:rPr>
              <a:t> UUD NRI </a:t>
            </a:r>
            <a:r>
              <a:rPr lang="en-US" sz="2600" dirty="0" err="1" smtClean="0">
                <a:solidFill>
                  <a:schemeClr val="tx1"/>
                </a:solidFill>
              </a:rPr>
              <a:t>Th</a:t>
            </a:r>
            <a:r>
              <a:rPr lang="en-US" sz="2600" dirty="0" smtClean="0">
                <a:solidFill>
                  <a:schemeClr val="tx1"/>
                </a:solidFill>
              </a:rPr>
              <a:t> 1945 </a:t>
            </a:r>
            <a:r>
              <a:rPr lang="en-US" sz="2600" dirty="0" err="1" smtClean="0">
                <a:solidFill>
                  <a:schemeClr val="tx1"/>
                </a:solidFill>
              </a:rPr>
              <a:t>dan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Pasal</a:t>
            </a:r>
            <a:r>
              <a:rPr lang="en-US" sz="2600" dirty="0" smtClean="0">
                <a:solidFill>
                  <a:schemeClr val="tx1"/>
                </a:solidFill>
              </a:rPr>
              <a:t> 1 </a:t>
            </a:r>
            <a:r>
              <a:rPr lang="en-US" sz="2600" dirty="0" err="1" smtClean="0">
                <a:solidFill>
                  <a:schemeClr val="tx1"/>
                </a:solidFill>
              </a:rPr>
              <a:t>ayat</a:t>
            </a:r>
            <a:r>
              <a:rPr lang="en-US" sz="2600" dirty="0" smtClean="0">
                <a:solidFill>
                  <a:schemeClr val="tx1"/>
                </a:solidFill>
              </a:rPr>
              <a:t> 2 UUD NRI </a:t>
            </a:r>
            <a:r>
              <a:rPr lang="en-US" sz="2600" dirty="0" err="1" smtClean="0">
                <a:solidFill>
                  <a:schemeClr val="tx1"/>
                </a:solidFill>
              </a:rPr>
              <a:t>Th</a:t>
            </a:r>
            <a:r>
              <a:rPr lang="en-US" sz="2600" dirty="0" smtClean="0">
                <a:solidFill>
                  <a:schemeClr val="tx1"/>
                </a:solidFill>
              </a:rPr>
              <a:t> 1945 </a:t>
            </a:r>
          </a:p>
          <a:p>
            <a:pPr marL="1089025"/>
            <a:r>
              <a:rPr lang="en-US" sz="2600" dirty="0" err="1" smtClean="0">
                <a:solidFill>
                  <a:schemeClr val="tx1"/>
                </a:solidFill>
              </a:rPr>
              <a:t>Kekuasaan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tertinggi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ditangan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rakyat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1089025"/>
            <a:r>
              <a:rPr lang="en-US" sz="2600" dirty="0" err="1" smtClean="0">
                <a:solidFill>
                  <a:schemeClr val="tx1"/>
                </a:solidFill>
              </a:rPr>
              <a:t>Kepentingan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rakyat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1089025"/>
            <a:r>
              <a:rPr lang="en-US" sz="2600" dirty="0" err="1" smtClean="0">
                <a:solidFill>
                  <a:schemeClr val="tx1"/>
                </a:solidFill>
              </a:rPr>
              <a:t>Aspirasi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rakyat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1089025"/>
            <a:r>
              <a:rPr lang="en-US" sz="2600" dirty="0" err="1" smtClean="0">
                <a:solidFill>
                  <a:schemeClr val="tx1"/>
                </a:solidFill>
              </a:rPr>
              <a:t>Peran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serta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rakyat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627063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71328" y="1503924"/>
            <a:ext cx="5851744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2. Negara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Segenap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Tumpah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Indonesia</a:t>
            </a:r>
          </a:p>
          <a:p>
            <a:pPr marL="514350">
              <a:buFont typeface="Wingdings" panose="05000000000000000000" pitchFamily="2" charset="2"/>
              <a:buChar char="Ø"/>
            </a:pPr>
            <a:r>
              <a:rPr lang="en-US" dirty="0" err="1" smtClean="0"/>
              <a:t>Alinea</a:t>
            </a:r>
            <a:r>
              <a:rPr lang="en-US" dirty="0" smtClean="0"/>
              <a:t> IV </a:t>
            </a:r>
            <a:r>
              <a:rPr lang="en-US" dirty="0" err="1" smtClean="0"/>
              <a:t>Pembukaan</a:t>
            </a:r>
            <a:r>
              <a:rPr lang="en-US" dirty="0" smtClean="0"/>
              <a:t> UUD NRI </a:t>
            </a:r>
            <a:r>
              <a:rPr lang="en-US" dirty="0" err="1" smtClean="0"/>
              <a:t>Th</a:t>
            </a:r>
            <a:r>
              <a:rPr lang="en-US" dirty="0" smtClean="0"/>
              <a:t> 1945</a:t>
            </a:r>
          </a:p>
          <a:p>
            <a:pPr marL="914400"/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WNI</a:t>
            </a:r>
          </a:p>
          <a:p>
            <a:pPr marL="914400"/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endParaRPr lang="en-US" dirty="0" smtClean="0"/>
          </a:p>
          <a:p>
            <a:pPr marL="914400"/>
            <a:r>
              <a:rPr lang="en-US" dirty="0" smtClean="0"/>
              <a:t>Wilayah </a:t>
            </a:r>
            <a:r>
              <a:rPr lang="en-US" dirty="0" err="1" smtClean="0"/>
              <a:t>dan</a:t>
            </a:r>
            <a:r>
              <a:rPr lang="en-US" dirty="0" smtClean="0"/>
              <a:t> SDA </a:t>
            </a:r>
            <a:r>
              <a:rPr lang="en-US" dirty="0" err="1" smtClean="0"/>
              <a:t>nya</a:t>
            </a:r>
            <a:endParaRPr lang="en-US" dirty="0" smtClean="0"/>
          </a:p>
          <a:p>
            <a:pPr marL="914400"/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 marL="914400"/>
            <a:r>
              <a:rPr lang="en-US" dirty="0" err="1" smtClean="0"/>
              <a:t>Wawasan</a:t>
            </a:r>
            <a:r>
              <a:rPr lang="en-US" dirty="0" smtClean="0"/>
              <a:t> Nusantara</a:t>
            </a:r>
          </a:p>
          <a:p>
            <a:pPr marL="627063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213981" y="4975484"/>
            <a:ext cx="1563682" cy="688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NASIONALISME 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INDONESIA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9826388" y="5008728"/>
            <a:ext cx="477672" cy="655093"/>
          </a:xfrm>
          <a:prstGeom prst="rightArrow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501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4426" y="535444"/>
            <a:ext cx="5813517" cy="435133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3. Negara </a:t>
            </a:r>
            <a:r>
              <a:rPr lang="en-US" sz="2600" dirty="0" err="1" smtClean="0">
                <a:solidFill>
                  <a:schemeClr val="tx1"/>
                </a:solidFill>
              </a:rPr>
              <a:t>Memajukan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Kesejahteraan</a:t>
            </a:r>
            <a:endParaRPr lang="en-US" sz="26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    </a:t>
            </a:r>
            <a:r>
              <a:rPr lang="en-US" sz="2600" dirty="0" err="1" smtClean="0">
                <a:solidFill>
                  <a:schemeClr val="tx1"/>
                </a:solidFill>
              </a:rPr>
              <a:t>Umum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627063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 err="1" smtClean="0">
                <a:solidFill>
                  <a:schemeClr val="tx1"/>
                </a:solidFill>
              </a:rPr>
              <a:t>Alinea</a:t>
            </a:r>
            <a:r>
              <a:rPr lang="en-US" sz="2600" dirty="0" smtClean="0">
                <a:solidFill>
                  <a:schemeClr val="tx1"/>
                </a:solidFill>
              </a:rPr>
              <a:t> IV </a:t>
            </a:r>
            <a:r>
              <a:rPr lang="en-US" sz="2600" dirty="0" err="1" smtClean="0">
                <a:solidFill>
                  <a:schemeClr val="tx1"/>
                </a:solidFill>
              </a:rPr>
              <a:t>Pembukaan</a:t>
            </a:r>
            <a:r>
              <a:rPr lang="en-US" sz="2600" dirty="0" smtClean="0">
                <a:solidFill>
                  <a:schemeClr val="tx1"/>
                </a:solidFill>
              </a:rPr>
              <a:t> UUD NRI </a:t>
            </a:r>
            <a:r>
              <a:rPr lang="en-US" sz="2600" dirty="0" err="1" smtClean="0">
                <a:solidFill>
                  <a:schemeClr val="tx1"/>
                </a:solidFill>
              </a:rPr>
              <a:t>Th</a:t>
            </a:r>
            <a:r>
              <a:rPr lang="en-US" sz="2600" dirty="0" smtClean="0">
                <a:solidFill>
                  <a:schemeClr val="tx1"/>
                </a:solidFill>
              </a:rPr>
              <a:t> 1945 </a:t>
            </a:r>
          </a:p>
          <a:p>
            <a:pPr marL="627063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 err="1" smtClean="0">
                <a:solidFill>
                  <a:schemeClr val="tx1"/>
                </a:solidFill>
              </a:rPr>
              <a:t>Pasal</a:t>
            </a:r>
            <a:r>
              <a:rPr lang="en-US" sz="2600" dirty="0" smtClean="0">
                <a:solidFill>
                  <a:schemeClr val="tx1"/>
                </a:solidFill>
              </a:rPr>
              <a:t> 23, 27, 33, 34 UUD NRI </a:t>
            </a:r>
            <a:r>
              <a:rPr lang="en-US" sz="2600" dirty="0" err="1" smtClean="0">
                <a:solidFill>
                  <a:schemeClr val="tx1"/>
                </a:solidFill>
              </a:rPr>
              <a:t>Th</a:t>
            </a:r>
            <a:r>
              <a:rPr lang="en-US" sz="2600" dirty="0" smtClean="0">
                <a:solidFill>
                  <a:schemeClr val="tx1"/>
                </a:solidFill>
              </a:rPr>
              <a:t> 1945 </a:t>
            </a:r>
          </a:p>
          <a:p>
            <a:pPr marL="976313">
              <a:spcBef>
                <a:spcPts val="0"/>
              </a:spcBef>
            </a:pPr>
            <a:r>
              <a:rPr lang="en-US" sz="2600" dirty="0" err="1" smtClean="0">
                <a:solidFill>
                  <a:schemeClr val="tx1"/>
                </a:solidFill>
              </a:rPr>
              <a:t>Pemerintah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dan</a:t>
            </a:r>
            <a:r>
              <a:rPr lang="en-US" sz="2600" dirty="0" smtClean="0">
                <a:solidFill>
                  <a:schemeClr val="tx1"/>
                </a:solidFill>
              </a:rPr>
              <a:t> WNI</a:t>
            </a:r>
          </a:p>
          <a:p>
            <a:pPr marL="1252538">
              <a:spcBef>
                <a:spcPts val="0"/>
              </a:spcBef>
            </a:pPr>
            <a:r>
              <a:rPr lang="en-US" sz="2600" dirty="0" err="1" smtClean="0">
                <a:solidFill>
                  <a:schemeClr val="tx1"/>
                </a:solidFill>
              </a:rPr>
              <a:t>Cukup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sandang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Pangan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Papan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1252538">
              <a:spcBef>
                <a:spcPts val="0"/>
              </a:spcBef>
            </a:pPr>
            <a:r>
              <a:rPr lang="en-US" sz="2600" dirty="0" smtClean="0">
                <a:solidFill>
                  <a:schemeClr val="tx1"/>
                </a:solidFill>
              </a:rPr>
              <a:t>Rasa </a:t>
            </a:r>
            <a:r>
              <a:rPr lang="en-US" sz="2600" dirty="0" err="1" smtClean="0">
                <a:solidFill>
                  <a:schemeClr val="tx1"/>
                </a:solidFill>
              </a:rPr>
              <a:t>tentram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aman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damai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627063">
              <a:spcBef>
                <a:spcPts val="0"/>
              </a:spcBef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26689" y="535443"/>
            <a:ext cx="5600177" cy="481317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4</a:t>
            </a:r>
            <a:r>
              <a:rPr lang="en-US" dirty="0" smtClean="0"/>
              <a:t>. Negara </a:t>
            </a:r>
            <a:r>
              <a:rPr lang="en-US" dirty="0" err="1" smtClean="0"/>
              <a:t>Mencerdaskan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Bangsa</a:t>
            </a:r>
            <a:endParaRPr lang="en-US" dirty="0" smtClean="0"/>
          </a:p>
          <a:p>
            <a:pPr marL="627063">
              <a:buFont typeface="Wingdings" panose="05000000000000000000" pitchFamily="2" charset="2"/>
              <a:buChar char="Ø"/>
            </a:pPr>
            <a:r>
              <a:rPr lang="en-US" dirty="0" err="1" smtClean="0"/>
              <a:t>Alinea</a:t>
            </a:r>
            <a:r>
              <a:rPr lang="en-US" dirty="0" smtClean="0"/>
              <a:t> IV </a:t>
            </a:r>
            <a:r>
              <a:rPr lang="en-US" dirty="0" err="1" smtClean="0"/>
              <a:t>Pembukaan</a:t>
            </a:r>
            <a:r>
              <a:rPr lang="en-US" dirty="0" smtClean="0"/>
              <a:t> UUD NRI </a:t>
            </a:r>
            <a:r>
              <a:rPr lang="en-US" dirty="0" err="1" smtClean="0"/>
              <a:t>Th</a:t>
            </a:r>
            <a:r>
              <a:rPr lang="en-US" dirty="0" smtClean="0"/>
              <a:t> 1945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31</a:t>
            </a:r>
          </a:p>
          <a:p>
            <a:pPr marL="914400"/>
            <a:r>
              <a:rPr lang="en-US" dirty="0" err="1" smtClean="0"/>
              <a:t>Cerdas</a:t>
            </a:r>
            <a:r>
              <a:rPr lang="en-US" dirty="0" smtClean="0"/>
              <a:t>: Spiritual, </a:t>
            </a:r>
            <a:r>
              <a:rPr lang="en-US" dirty="0" err="1" smtClean="0"/>
              <a:t>intelektual</a:t>
            </a:r>
            <a:r>
              <a:rPr lang="en-US" dirty="0" smtClean="0"/>
              <a:t>,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-</a:t>
            </a:r>
            <a:r>
              <a:rPr lang="en-US" i="1" dirty="0" smtClean="0"/>
              <a:t>life skill (academic skill, attitude skill, </a:t>
            </a:r>
            <a:r>
              <a:rPr lang="en-US" i="1" dirty="0" err="1" smtClean="0"/>
              <a:t>dan</a:t>
            </a:r>
            <a:r>
              <a:rPr lang="en-US" i="1" dirty="0" smtClean="0"/>
              <a:t> vocational skill)</a:t>
            </a:r>
          </a:p>
          <a:p>
            <a:pPr marL="914400"/>
            <a:r>
              <a:rPr lang="en-US" dirty="0" err="1" smtClean="0"/>
              <a:t>Pemerintah</a:t>
            </a:r>
            <a:r>
              <a:rPr lang="en-US" dirty="0"/>
              <a:t> </a:t>
            </a:r>
            <a:r>
              <a:rPr lang="en-US" dirty="0" smtClean="0"/>
              <a:t>+ WNI</a:t>
            </a:r>
          </a:p>
          <a:p>
            <a:pPr marL="1252538"/>
            <a:r>
              <a:rPr lang="en-US" dirty="0" err="1" smtClean="0"/>
              <a:t>Anggaran</a:t>
            </a:r>
            <a:endParaRPr lang="en-US" dirty="0" smtClean="0"/>
          </a:p>
          <a:p>
            <a:pPr marL="1252538"/>
            <a:r>
              <a:rPr lang="en-US" dirty="0" err="1" smtClean="0"/>
              <a:t>Penyelenggaraan</a:t>
            </a:r>
            <a:endParaRPr lang="en-US" dirty="0" smtClean="0"/>
          </a:p>
          <a:p>
            <a:pPr marL="39846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663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060" y="562127"/>
            <a:ext cx="6314161" cy="2895057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5. Negara      </a:t>
            </a:r>
            <a:r>
              <a:rPr lang="en-US" sz="2600" dirty="0" err="1" smtClean="0">
                <a:solidFill>
                  <a:schemeClr val="tx1"/>
                </a:solidFill>
              </a:rPr>
              <a:t>Ketertiban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dunia</a:t>
            </a:r>
            <a:r>
              <a:rPr lang="en-US" sz="2600" dirty="0" smtClean="0">
                <a:solidFill>
                  <a:schemeClr val="tx1"/>
                </a:solidFill>
              </a:rPr>
              <a:t>     </a:t>
            </a:r>
            <a:r>
              <a:rPr lang="en-US" sz="2600" dirty="0" err="1" smtClean="0">
                <a:solidFill>
                  <a:schemeClr val="tx1"/>
                </a:solidFill>
              </a:rPr>
              <a:t>Kemerde</a:t>
            </a:r>
            <a:r>
              <a:rPr lang="en-US" sz="2600" dirty="0" smtClean="0">
                <a:solidFill>
                  <a:schemeClr val="tx1"/>
                </a:solidFill>
              </a:rPr>
              <a:t>-</a:t>
            </a:r>
          </a:p>
          <a:p>
            <a:pPr marL="338138" indent="0">
              <a:buNone/>
            </a:pPr>
            <a:r>
              <a:rPr lang="en-US" sz="2600" dirty="0" err="1" smtClean="0">
                <a:solidFill>
                  <a:schemeClr val="tx1"/>
                </a:solidFill>
              </a:rPr>
              <a:t>kaan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perdamaian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abadi</a:t>
            </a:r>
            <a:r>
              <a:rPr lang="en-US" sz="2600" dirty="0" smtClean="0">
                <a:solidFill>
                  <a:schemeClr val="tx1"/>
                </a:solidFill>
              </a:rPr>
              <a:t> &amp; </a:t>
            </a:r>
            <a:r>
              <a:rPr lang="en-US" sz="2600" dirty="0" err="1" smtClean="0">
                <a:solidFill>
                  <a:schemeClr val="tx1"/>
                </a:solidFill>
              </a:rPr>
              <a:t>keadilan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sosial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627063">
              <a:buFont typeface="Wingdings" panose="05000000000000000000" pitchFamily="2" charset="2"/>
              <a:buChar char="Ø"/>
            </a:pPr>
            <a:r>
              <a:rPr lang="en-US" sz="2600" dirty="0" err="1" smtClean="0">
                <a:solidFill>
                  <a:schemeClr val="tx1"/>
                </a:solidFill>
              </a:rPr>
              <a:t>Alinea</a:t>
            </a:r>
            <a:r>
              <a:rPr lang="en-US" sz="2600" dirty="0" smtClean="0">
                <a:solidFill>
                  <a:schemeClr val="tx1"/>
                </a:solidFill>
              </a:rPr>
              <a:t> I </a:t>
            </a:r>
            <a:r>
              <a:rPr lang="en-US" sz="2600" dirty="0" err="1" smtClean="0">
                <a:solidFill>
                  <a:schemeClr val="tx1"/>
                </a:solidFill>
              </a:rPr>
              <a:t>dan</a:t>
            </a:r>
            <a:r>
              <a:rPr lang="en-US" sz="2600" dirty="0" smtClean="0">
                <a:solidFill>
                  <a:schemeClr val="tx1"/>
                </a:solidFill>
              </a:rPr>
              <a:t> IV </a:t>
            </a:r>
            <a:r>
              <a:rPr lang="en-US" sz="2600" dirty="0" err="1" smtClean="0">
                <a:solidFill>
                  <a:schemeClr val="tx1"/>
                </a:solidFill>
              </a:rPr>
              <a:t>Pembukaan</a:t>
            </a:r>
            <a:r>
              <a:rPr lang="en-US" sz="2600" dirty="0" smtClean="0">
                <a:solidFill>
                  <a:schemeClr val="tx1"/>
                </a:solidFill>
              </a:rPr>
              <a:t> UUD NRI </a:t>
            </a:r>
            <a:r>
              <a:rPr lang="en-US" sz="2600" dirty="0" err="1" smtClean="0">
                <a:solidFill>
                  <a:schemeClr val="tx1"/>
                </a:solidFill>
              </a:rPr>
              <a:t>Th</a:t>
            </a:r>
            <a:r>
              <a:rPr lang="en-US" sz="2600" dirty="0" smtClean="0">
                <a:solidFill>
                  <a:schemeClr val="tx1"/>
                </a:solidFill>
              </a:rPr>
              <a:t> 1945 </a:t>
            </a:r>
          </a:p>
          <a:p>
            <a:pPr marL="627063">
              <a:buFont typeface="Wingdings" panose="05000000000000000000" pitchFamily="2" charset="2"/>
              <a:buChar char="Ø"/>
            </a:pPr>
            <a:r>
              <a:rPr lang="en-US" sz="2600" dirty="0" err="1" smtClean="0">
                <a:solidFill>
                  <a:schemeClr val="tx1"/>
                </a:solidFill>
              </a:rPr>
              <a:t>Pasal</a:t>
            </a:r>
            <a:r>
              <a:rPr lang="en-US" sz="2600" dirty="0" smtClean="0">
                <a:solidFill>
                  <a:schemeClr val="tx1"/>
                </a:solidFill>
              </a:rPr>
              <a:t> 11 </a:t>
            </a:r>
            <a:r>
              <a:rPr lang="en-US" sz="2600" dirty="0" err="1" smtClean="0">
                <a:solidFill>
                  <a:schemeClr val="tx1"/>
                </a:solidFill>
              </a:rPr>
              <a:t>dan</a:t>
            </a:r>
            <a:r>
              <a:rPr lang="en-US" sz="2600" dirty="0" smtClean="0">
                <a:solidFill>
                  <a:schemeClr val="tx1"/>
                </a:solidFill>
              </a:rPr>
              <a:t> 13 UUD NRI </a:t>
            </a:r>
            <a:r>
              <a:rPr lang="en-US" sz="2600" dirty="0" err="1" smtClean="0">
                <a:solidFill>
                  <a:schemeClr val="tx1"/>
                </a:solidFill>
              </a:rPr>
              <a:t>Th</a:t>
            </a:r>
            <a:r>
              <a:rPr lang="en-US" sz="2600" dirty="0" smtClean="0">
                <a:solidFill>
                  <a:schemeClr val="tx1"/>
                </a:solidFill>
              </a:rPr>
              <a:t> 1945</a:t>
            </a:r>
          </a:p>
          <a:p>
            <a:pPr marL="627063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40702" y="830894"/>
            <a:ext cx="3507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34703" y="834474"/>
            <a:ext cx="3507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6516914" y="562127"/>
            <a:ext cx="5675086" cy="289505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600" dirty="0" smtClean="0"/>
              <a:t>6. Negara </a:t>
            </a:r>
            <a:r>
              <a:rPr lang="en-US" sz="2600" dirty="0" err="1" smtClean="0"/>
              <a:t>berdasar</a:t>
            </a:r>
            <a:r>
              <a:rPr lang="en-US" sz="2600" dirty="0" smtClean="0"/>
              <a:t> </a:t>
            </a:r>
            <a:r>
              <a:rPr lang="en-US" sz="2600" dirty="0" err="1" smtClean="0"/>
              <a:t>ke-Tuhanan</a:t>
            </a:r>
            <a:r>
              <a:rPr lang="en-US" sz="2600" dirty="0" smtClean="0"/>
              <a:t> YME</a:t>
            </a:r>
          </a:p>
          <a:p>
            <a:pPr marL="627063">
              <a:buFont typeface="Wingdings" panose="05000000000000000000" pitchFamily="2" charset="2"/>
              <a:buChar char="Ø"/>
            </a:pPr>
            <a:r>
              <a:rPr lang="en-US" sz="2600" dirty="0" err="1" smtClean="0"/>
              <a:t>Alinea</a:t>
            </a:r>
            <a:r>
              <a:rPr lang="en-US" sz="2600" dirty="0" smtClean="0"/>
              <a:t> IV </a:t>
            </a:r>
            <a:r>
              <a:rPr lang="en-US" sz="2600" dirty="0" err="1" smtClean="0"/>
              <a:t>Pembukaan</a:t>
            </a:r>
            <a:r>
              <a:rPr lang="en-US" sz="2600" dirty="0" smtClean="0"/>
              <a:t> UUD NRI </a:t>
            </a:r>
            <a:r>
              <a:rPr lang="en-US" sz="2600" dirty="0" err="1" smtClean="0"/>
              <a:t>Th</a:t>
            </a:r>
            <a:r>
              <a:rPr lang="en-US" sz="2600" dirty="0" smtClean="0"/>
              <a:t>  1945 </a:t>
            </a:r>
          </a:p>
          <a:p>
            <a:pPr marL="627063">
              <a:buFont typeface="Wingdings" panose="05000000000000000000" pitchFamily="2" charset="2"/>
              <a:buChar char="Ø"/>
            </a:pPr>
            <a:r>
              <a:rPr lang="en-US" sz="2600" dirty="0" err="1" smtClean="0"/>
              <a:t>Pasal</a:t>
            </a:r>
            <a:r>
              <a:rPr lang="en-US" sz="2600" dirty="0" smtClean="0"/>
              <a:t> 29 UUD NRI </a:t>
            </a:r>
            <a:r>
              <a:rPr lang="en-US" sz="2600" dirty="0" err="1" smtClean="0"/>
              <a:t>Th</a:t>
            </a:r>
            <a:r>
              <a:rPr lang="en-US" sz="2600" dirty="0" smtClean="0"/>
              <a:t> 1945</a:t>
            </a:r>
          </a:p>
          <a:p>
            <a:pPr marL="627063"/>
            <a:endParaRPr lang="en-US" sz="2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656556" y="3897268"/>
            <a:ext cx="5828779" cy="273384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7.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627063">
              <a:buFont typeface="Wingdings" panose="05000000000000000000" pitchFamily="2" charset="2"/>
              <a:buChar char="Ø"/>
            </a:pPr>
            <a:r>
              <a:rPr lang="en-US" dirty="0" err="1" smtClean="0"/>
              <a:t>Alinea</a:t>
            </a:r>
            <a:r>
              <a:rPr lang="en-US" dirty="0" smtClean="0"/>
              <a:t> I </a:t>
            </a:r>
            <a:r>
              <a:rPr lang="en-US" dirty="0" err="1" smtClean="0"/>
              <a:t>Pembukaan</a:t>
            </a:r>
            <a:r>
              <a:rPr lang="en-US" dirty="0" smtClean="0"/>
              <a:t> UUD NRI </a:t>
            </a:r>
            <a:r>
              <a:rPr lang="en-US" dirty="0" err="1" smtClean="0"/>
              <a:t>Th</a:t>
            </a:r>
            <a:r>
              <a:rPr lang="en-US" dirty="0" smtClean="0"/>
              <a:t>  1945 </a:t>
            </a:r>
          </a:p>
          <a:p>
            <a:pPr marL="627063">
              <a:buFont typeface="Wingdings" panose="05000000000000000000" pitchFamily="2" charset="2"/>
              <a:buChar char="Ø"/>
            </a:pPr>
            <a:r>
              <a:rPr lang="en-US" dirty="0" err="1" smtClean="0"/>
              <a:t>Pasal</a:t>
            </a:r>
            <a:r>
              <a:rPr lang="en-US" dirty="0" smtClean="0"/>
              <a:t> 27, 28, 29, 30, 31,34 UUD NRI </a:t>
            </a:r>
            <a:r>
              <a:rPr lang="en-US" dirty="0" err="1" smtClean="0"/>
              <a:t>Th</a:t>
            </a:r>
            <a:r>
              <a:rPr lang="en-US" dirty="0" smtClean="0"/>
              <a:t> 1945</a:t>
            </a:r>
          </a:p>
          <a:p>
            <a:pPr marL="62706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332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783893" y="261502"/>
            <a:ext cx="6314161" cy="590130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9. </a:t>
            </a:r>
            <a:r>
              <a:rPr lang="en-US" sz="2600" dirty="0" err="1" smtClean="0">
                <a:solidFill>
                  <a:schemeClr val="tx1"/>
                </a:solidFill>
              </a:rPr>
              <a:t>Kelembagaan</a:t>
            </a:r>
            <a:r>
              <a:rPr lang="en-US" sz="2600" dirty="0" smtClean="0">
                <a:solidFill>
                  <a:schemeClr val="tx1"/>
                </a:solidFill>
              </a:rPr>
              <a:t> Negara</a:t>
            </a:r>
          </a:p>
          <a:p>
            <a:pPr marL="627063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UUD NRI </a:t>
            </a:r>
            <a:r>
              <a:rPr lang="en-US" sz="2600" dirty="0" err="1" smtClean="0">
                <a:solidFill>
                  <a:schemeClr val="tx1"/>
                </a:solidFill>
              </a:rPr>
              <a:t>Th</a:t>
            </a:r>
            <a:r>
              <a:rPr lang="en-US" sz="2600" dirty="0" smtClean="0">
                <a:solidFill>
                  <a:schemeClr val="tx1"/>
                </a:solidFill>
              </a:rPr>
              <a:t> 1945 </a:t>
            </a:r>
            <a:r>
              <a:rPr lang="en-US" sz="2600" dirty="0" err="1" smtClean="0">
                <a:solidFill>
                  <a:schemeClr val="tx1"/>
                </a:solidFill>
              </a:rPr>
              <a:t>Pasal</a:t>
            </a:r>
            <a:r>
              <a:rPr lang="en-US" sz="2600" dirty="0" smtClean="0">
                <a:solidFill>
                  <a:schemeClr val="tx1"/>
                </a:solidFill>
              </a:rPr>
              <a:t> 4-24</a:t>
            </a:r>
          </a:p>
          <a:p>
            <a:pPr marL="627063">
              <a:buFont typeface="Wingdings" panose="05000000000000000000" pitchFamily="2" charset="2"/>
              <a:buChar char="Ø"/>
            </a:pPr>
            <a:endParaRPr lang="id-ID" sz="2600" dirty="0" smtClean="0">
              <a:solidFill>
                <a:schemeClr val="tx1"/>
              </a:solidFill>
            </a:endParaRPr>
          </a:p>
          <a:p>
            <a:pPr marL="627063">
              <a:buFont typeface="Wingdings" panose="05000000000000000000" pitchFamily="2" charset="2"/>
              <a:buChar char="Ø"/>
            </a:pPr>
            <a:endParaRPr lang="en-US" sz="2600" dirty="0">
              <a:solidFill>
                <a:schemeClr val="tx1"/>
              </a:solidFill>
            </a:endParaRPr>
          </a:p>
          <a:p>
            <a:pPr marL="627063">
              <a:buFont typeface="Wingdings" panose="05000000000000000000" pitchFamily="2" charset="2"/>
              <a:buChar char="Ø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627063">
              <a:buFont typeface="Wingdings" panose="05000000000000000000" pitchFamily="2" charset="2"/>
              <a:buChar char="Ø"/>
            </a:pPr>
            <a:endParaRPr lang="en-US" sz="2600" dirty="0">
              <a:solidFill>
                <a:schemeClr val="tx1"/>
              </a:solidFill>
            </a:endParaRPr>
          </a:p>
          <a:p>
            <a:pPr marL="627063">
              <a:buFont typeface="Wingdings" panose="05000000000000000000" pitchFamily="2" charset="2"/>
              <a:buChar char="Ø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62706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600" dirty="0">
              <a:solidFill>
                <a:schemeClr val="tx1"/>
              </a:solidFill>
            </a:endParaRPr>
          </a:p>
          <a:p>
            <a:pPr marL="62706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398463" indent="0">
              <a:spcBef>
                <a:spcPts val="0"/>
              </a:spcBef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398463" indent="0">
              <a:spcBef>
                <a:spcPts val="0"/>
              </a:spcBef>
              <a:buNone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    </a:t>
            </a:r>
          </a:p>
          <a:p>
            <a:pPr marL="398463" indent="0">
              <a:spcBef>
                <a:spcPts val="0"/>
              </a:spcBef>
              <a:buNone/>
            </a:pPr>
            <a:r>
              <a:rPr lang="en-US" sz="2600" dirty="0">
                <a:solidFill>
                  <a:schemeClr val="tx1"/>
                </a:solidFill>
              </a:rPr>
              <a:t>	</a:t>
            </a:r>
            <a:r>
              <a:rPr lang="en-US" sz="2600" dirty="0" smtClean="0">
                <a:solidFill>
                  <a:schemeClr val="tx1"/>
                </a:solidFill>
              </a:rPr>
              <a:t>	</a:t>
            </a:r>
            <a:r>
              <a:rPr lang="en-US" sz="2600" dirty="0" err="1" smtClean="0">
                <a:solidFill>
                  <a:schemeClr val="tx1"/>
                </a:solidFill>
              </a:rPr>
              <a:t>Pembagian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Kekuasaan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627063"/>
            <a:endParaRPr lang="en-US" sz="26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851731" y="2054267"/>
            <a:ext cx="3651336" cy="3118983"/>
            <a:chOff x="3519809" y="2442573"/>
            <a:chExt cx="3651336" cy="3118983"/>
          </a:xfrm>
        </p:grpSpPr>
        <p:sp>
          <p:nvSpPr>
            <p:cNvPr id="5" name="Flowchart: Connector 4"/>
            <p:cNvSpPr/>
            <p:nvPr/>
          </p:nvSpPr>
          <p:spPr>
            <a:xfrm>
              <a:off x="3519809" y="2442574"/>
              <a:ext cx="2129424" cy="194153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Eksekutif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5041721" y="2442573"/>
              <a:ext cx="2129424" cy="194153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Legislatif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4280765" y="3620021"/>
              <a:ext cx="2129424" cy="194153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Yudikatif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261996" y="261502"/>
            <a:ext cx="5355033" cy="397325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8. Negara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627063">
              <a:buFont typeface="Wingdings" panose="05000000000000000000" pitchFamily="2" charset="2"/>
              <a:buChar char="Ø"/>
            </a:pPr>
            <a:r>
              <a:rPr lang="en-US" dirty="0" smtClean="0"/>
              <a:t>Pembangunan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627063">
              <a:buFont typeface="Wingdings" panose="05000000000000000000" pitchFamily="2" charset="2"/>
              <a:buChar char="Ø"/>
            </a:pPr>
            <a:endParaRPr lang="en-US" dirty="0"/>
          </a:p>
          <a:p>
            <a:pPr marL="398463" indent="0">
              <a:buNone/>
            </a:pPr>
            <a:endParaRPr lang="en-US" dirty="0" smtClean="0"/>
          </a:p>
          <a:p>
            <a:pPr marL="398463" indent="0">
              <a:buNone/>
            </a:pPr>
            <a:endParaRPr lang="en-US" dirty="0" smtClean="0"/>
          </a:p>
          <a:p>
            <a:pPr marL="627063">
              <a:buFont typeface="Wingdings" panose="05000000000000000000" pitchFamily="2" charset="2"/>
              <a:buChar char="Ø"/>
            </a:pPr>
            <a:r>
              <a:rPr lang="en-US" dirty="0" err="1" smtClean="0"/>
              <a:t>Supremasi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1201738" indent="-457200"/>
            <a:r>
              <a:rPr lang="en-US" dirty="0" smtClean="0"/>
              <a:t>UUD NRI </a:t>
            </a:r>
            <a:r>
              <a:rPr lang="en-US" dirty="0" err="1" smtClean="0"/>
              <a:t>Th</a:t>
            </a:r>
            <a:r>
              <a:rPr lang="en-US" dirty="0" smtClean="0"/>
              <a:t> 1945 </a:t>
            </a:r>
            <a:r>
              <a:rPr lang="en-US" dirty="0" err="1" smtClean="0"/>
              <a:t>Pasal</a:t>
            </a:r>
            <a:r>
              <a:rPr lang="en-US" dirty="0" smtClean="0"/>
              <a:t> 1,4,24,27,28</a:t>
            </a:r>
          </a:p>
          <a:p>
            <a:pPr marL="627063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26085" y="1167759"/>
            <a:ext cx="1866378" cy="638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Hukum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364287" y="1534275"/>
            <a:ext cx="11273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26085" y="2010134"/>
            <a:ext cx="1866378" cy="638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21061" y="1571853"/>
            <a:ext cx="1866378" cy="638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Hukum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ight Arrow Callout 15"/>
          <p:cNvSpPr/>
          <p:nvPr/>
        </p:nvSpPr>
        <p:spPr>
          <a:xfrm>
            <a:off x="2889330" y="1534275"/>
            <a:ext cx="679540" cy="71072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0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193" y="33403"/>
            <a:ext cx="8218228" cy="113221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600" dirty="0" smtClean="0"/>
              <a:t>PEMILIHAN UMUM</a:t>
            </a:r>
            <a:br>
              <a:rPr lang="en-US" sz="2600" dirty="0" smtClean="0"/>
            </a:br>
            <a:r>
              <a:rPr lang="en-US" sz="2600" dirty="0" smtClean="0"/>
              <a:t>UUD NRI TAHUN 1945 PASAL 6A, 18, 19, 22C DAN E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2343274" y="1352811"/>
            <a:ext cx="1916483" cy="62630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Presiden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Wakil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Presiden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43273" y="2180573"/>
            <a:ext cx="1916483" cy="61029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Gubernur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Wagub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43272" y="3017382"/>
            <a:ext cx="1916483" cy="6249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Bupati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Walikota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Wabup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wawali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03193" y="3871937"/>
            <a:ext cx="1034653" cy="6249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43272" y="4768939"/>
            <a:ext cx="1034653" cy="6249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PDIP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16144" y="4768939"/>
            <a:ext cx="1034653" cy="6249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31616" y="6288155"/>
            <a:ext cx="5161381" cy="4591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Pemilu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Pelaksanaan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Pasca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34169" y="4768939"/>
            <a:ext cx="1034653" cy="6249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Golkar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57570" y="4768939"/>
            <a:ext cx="1034653" cy="6249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98996" y="4768939"/>
            <a:ext cx="1034653" cy="6249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PKB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49749" y="5557210"/>
            <a:ext cx="6606219" cy="51913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Rakyat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73434" y="3017382"/>
            <a:ext cx="1034653" cy="6249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DPRD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73434" y="2180573"/>
            <a:ext cx="1034653" cy="6249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DPRD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73435" y="1352811"/>
            <a:ext cx="1034653" cy="6249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DPR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09442" y="1359590"/>
            <a:ext cx="1034653" cy="6249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DPD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09442" y="3825317"/>
            <a:ext cx="1034653" cy="6249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KPU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419828" y="1665266"/>
            <a:ext cx="526094" cy="0"/>
          </a:xfrm>
          <a:prstGeom prst="straightConnector1">
            <a:avLst/>
          </a:prstGeom>
          <a:ln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419828" y="3329837"/>
            <a:ext cx="526094" cy="0"/>
          </a:xfrm>
          <a:prstGeom prst="straightConnector1">
            <a:avLst/>
          </a:prstGeom>
          <a:ln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24929" y="2493028"/>
            <a:ext cx="526094" cy="0"/>
          </a:xfrm>
          <a:prstGeom prst="straightConnector1">
            <a:avLst/>
          </a:prstGeom>
          <a:ln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2"/>
            <a:endCxn id="5" idx="0"/>
          </p:cNvCxnSpPr>
          <p:nvPr/>
        </p:nvCxnSpPr>
        <p:spPr>
          <a:xfrm>
            <a:off x="3301516" y="1979112"/>
            <a:ext cx="1252" cy="17536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301513" y="2791131"/>
            <a:ext cx="1252" cy="17536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7695892" y="5393849"/>
            <a:ext cx="1" cy="13830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574896" y="5399850"/>
            <a:ext cx="1" cy="13830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416322" y="5413336"/>
            <a:ext cx="1" cy="13830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034413" y="5405548"/>
            <a:ext cx="1" cy="13830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830960" y="5407766"/>
            <a:ext cx="1" cy="13830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7697980" y="4606799"/>
            <a:ext cx="1" cy="13830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576284" y="4612800"/>
            <a:ext cx="1" cy="13830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426328" y="4626286"/>
            <a:ext cx="1" cy="13830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049027" y="4618498"/>
            <a:ext cx="1" cy="13830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2845574" y="4620716"/>
            <a:ext cx="1" cy="13830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8250797" y="4481115"/>
            <a:ext cx="1" cy="13830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1994431" y="4488585"/>
            <a:ext cx="1" cy="13830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994431" y="4626286"/>
            <a:ext cx="6256366" cy="1252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620519" y="1665266"/>
            <a:ext cx="63006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648073" y="2494420"/>
            <a:ext cx="63006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648072" y="3320791"/>
            <a:ext cx="63006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623021" y="1665266"/>
            <a:ext cx="0" cy="218527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1673124" y="5816776"/>
            <a:ext cx="201677" cy="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1673124" y="4488585"/>
            <a:ext cx="0" cy="132819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8455939" y="5803642"/>
            <a:ext cx="201677" cy="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8654782" y="4475451"/>
            <a:ext cx="0" cy="132819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8215291" y="1976339"/>
            <a:ext cx="1" cy="13830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5579949" y="1982340"/>
            <a:ext cx="1" cy="13830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585576" y="2129424"/>
            <a:ext cx="264119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016551" y="2168698"/>
            <a:ext cx="0" cy="164474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16" idx="3"/>
          </p:cNvCxnSpPr>
          <p:nvPr/>
        </p:nvCxnSpPr>
        <p:spPr>
          <a:xfrm flipH="1">
            <a:off x="6108087" y="2493028"/>
            <a:ext cx="1908464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6108087" y="3313952"/>
            <a:ext cx="1908464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723819" y="1665266"/>
            <a:ext cx="0" cy="3886379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23331" y="586854"/>
            <a:ext cx="0" cy="588218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3331" y="6469039"/>
            <a:ext cx="190828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723331" y="586856"/>
            <a:ext cx="37986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9321421" y="589131"/>
            <a:ext cx="37986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9701283" y="586854"/>
            <a:ext cx="0" cy="588218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792998" y="6469039"/>
            <a:ext cx="190828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209731" y="1665266"/>
            <a:ext cx="140572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611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</TotalTime>
  <Words>339</Words>
  <Application>Microsoft Office PowerPoint</Application>
  <PresentationFormat>Custom</PresentationFormat>
  <Paragraphs>108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KONSEP DEMOKRASI  PANCASILA</vt:lpstr>
      <vt:lpstr>Slide 2</vt:lpstr>
      <vt:lpstr>PRINSIP-PRINSIP DEMOKRASI PANCASILA</vt:lpstr>
      <vt:lpstr>Slide 4</vt:lpstr>
      <vt:lpstr>Slide 5</vt:lpstr>
      <vt:lpstr>Slide 6</vt:lpstr>
      <vt:lpstr>PEMILIHAN UMUM UUD NRI TAHUN 1945 PASAL 6A, 18, 19, 22C DAN 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DEMOKRASI  PANCASILA</dc:title>
  <dc:creator>User</dc:creator>
  <cp:lastModifiedBy>acer</cp:lastModifiedBy>
  <cp:revision>33</cp:revision>
  <dcterms:created xsi:type="dcterms:W3CDTF">2018-03-20T02:42:28Z</dcterms:created>
  <dcterms:modified xsi:type="dcterms:W3CDTF">2018-03-21T10:35:11Z</dcterms:modified>
</cp:coreProperties>
</file>