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01" r:id="rId4"/>
    <p:sldId id="305" r:id="rId5"/>
    <p:sldId id="306" r:id="rId6"/>
    <p:sldId id="304" r:id="rId7"/>
    <p:sldId id="313" r:id="rId8"/>
    <p:sldId id="319" r:id="rId9"/>
    <p:sldId id="316" r:id="rId10"/>
    <p:sldId id="314" r:id="rId11"/>
    <p:sldId id="315" r:id="rId12"/>
    <p:sldId id="318" r:id="rId13"/>
    <p:sldId id="298" r:id="rId14"/>
    <p:sldId id="283" r:id="rId15"/>
    <p:sldId id="282" r:id="rId16"/>
    <p:sldId id="312" r:id="rId17"/>
    <p:sldId id="281" r:id="rId18"/>
    <p:sldId id="280" r:id="rId19"/>
    <p:sldId id="279" r:id="rId20"/>
    <p:sldId id="277" r:id="rId21"/>
    <p:sldId id="278" r:id="rId22"/>
    <p:sldId id="296" r:id="rId23"/>
    <p:sldId id="291" r:id="rId24"/>
    <p:sldId id="297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oni\My%20Kuliah\FEB-Perekonomian%20Indonesia\Pertumbuhan%20Ekonomi%201990%20-%202016-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Data\Ekonomi%20Indonesia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oni\My%20Kuliah\FEB-Perekonomian%20Indonesia\Pertumbuhan%20Ekonomi%201990%20-%202016-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oni\My%20Kuliah\FEB-Perekonomian%20Indonesia\Pertumbuhan%20Ekonomi%201990%20-%202016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oni\My%20Kuliah\FEB-Perekonomian%20Indonesia\Pertumbuhan%20Ekonomi%201990%20-%202016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sz="2800" noProof="0" dirty="0" smtClean="0">
                <a:latin typeface="Narkisim" pitchFamily="34" charset="-79"/>
                <a:cs typeface="Narkisim" pitchFamily="34" charset="-79"/>
              </a:rPr>
              <a:t>Pertumbuhan Ekonomi Indonesia 1990 - 2015</a:t>
            </a:r>
            <a:endParaRPr lang="id-ID" sz="2800" noProof="0" dirty="0">
              <a:latin typeface="Narkisim" pitchFamily="34" charset="-79"/>
              <a:cs typeface="Narkisim" pitchFamily="34" charset="-79"/>
            </a:endParaRPr>
          </a:p>
        </c:rich>
      </c:tx>
      <c:layout>
        <c:manualLayout>
          <c:xMode val="edge"/>
          <c:yMode val="edge"/>
          <c:x val="0.113942307692307"/>
          <c:y val="2.7100271002710292E-2"/>
        </c:manualLayout>
      </c:layout>
    </c:title>
    <c:plotArea>
      <c:layout>
        <c:manualLayout>
          <c:layoutTarget val="inner"/>
          <c:xMode val="edge"/>
          <c:yMode val="edge"/>
          <c:x val="0.11458863315162529"/>
          <c:y val="0.14977416440831073"/>
          <c:w val="0.82792688774480161"/>
          <c:h val="0.6912534053162056"/>
        </c:manualLayout>
      </c:layout>
      <c:lineChart>
        <c:grouping val="standard"/>
        <c:ser>
          <c:idx val="0"/>
          <c:order val="0"/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 b="1"/>
                </a:pPr>
                <a:endParaRPr lang="id-ID"/>
              </a:p>
            </c:txPr>
            <c:dLblPos val="t"/>
            <c:showVal val="1"/>
          </c:dLbls>
          <c:cat>
            <c:numRef>
              <c:f>Sheet1!$A$3:$A$28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Sheet1!$B$3:$B$28</c:f>
              <c:numCache>
                <c:formatCode>0.0%</c:formatCode>
                <c:ptCount val="26"/>
                <c:pt idx="0">
                  <c:v>7.2000000000000133E-2</c:v>
                </c:pt>
                <c:pt idx="1">
                  <c:v>7.0000000000000034E-2</c:v>
                </c:pt>
                <c:pt idx="2">
                  <c:v>6.5000000000000113E-2</c:v>
                </c:pt>
                <c:pt idx="3">
                  <c:v>6.5000000000000113E-2</c:v>
                </c:pt>
                <c:pt idx="4">
                  <c:v>7.5000000000000594E-2</c:v>
                </c:pt>
                <c:pt idx="5">
                  <c:v>8.2000000000000003E-2</c:v>
                </c:pt>
                <c:pt idx="6">
                  <c:v>7.8000000000000194E-2</c:v>
                </c:pt>
                <c:pt idx="7">
                  <c:v>4.7000000000000132E-2</c:v>
                </c:pt>
                <c:pt idx="8">
                  <c:v>-0.13100000000000001</c:v>
                </c:pt>
                <c:pt idx="9">
                  <c:v>8.0000000000000227E-3</c:v>
                </c:pt>
                <c:pt idx="10">
                  <c:v>4.9000000000000696E-2</c:v>
                </c:pt>
                <c:pt idx="11">
                  <c:v>3.6000000000000448E-2</c:v>
                </c:pt>
                <c:pt idx="12">
                  <c:v>4.5000000000000033E-2</c:v>
                </c:pt>
                <c:pt idx="13">
                  <c:v>4.8000000000000084E-2</c:v>
                </c:pt>
                <c:pt idx="14">
                  <c:v>5.0000000000000114E-2</c:v>
                </c:pt>
                <c:pt idx="15">
                  <c:v>5.7000000000000134E-2</c:v>
                </c:pt>
                <c:pt idx="16">
                  <c:v>5.5000000000000132E-2</c:v>
                </c:pt>
                <c:pt idx="17">
                  <c:v>6.400000000000089E-2</c:v>
                </c:pt>
                <c:pt idx="18">
                  <c:v>6.0000000000000581E-2</c:v>
                </c:pt>
                <c:pt idx="19">
                  <c:v>4.6000000000000013E-2</c:v>
                </c:pt>
                <c:pt idx="20">
                  <c:v>6.2000000000000721E-2</c:v>
                </c:pt>
                <c:pt idx="21">
                  <c:v>6.5000000000000113E-2</c:v>
                </c:pt>
                <c:pt idx="22">
                  <c:v>6.2000000000000721E-2</c:v>
                </c:pt>
                <c:pt idx="23">
                  <c:v>5.4000000000000763E-2</c:v>
                </c:pt>
                <c:pt idx="24">
                  <c:v>5.0000000000000114E-2</c:v>
                </c:pt>
                <c:pt idx="25">
                  <c:v>4.8000000000000084E-2</c:v>
                </c:pt>
              </c:numCache>
            </c:numRef>
          </c:val>
        </c:ser>
        <c:marker val="1"/>
        <c:axId val="102517760"/>
        <c:axId val="102950016"/>
      </c:lineChart>
      <c:catAx>
        <c:axId val="102517760"/>
        <c:scaling>
          <c:orientation val="minMax"/>
        </c:scaling>
        <c:axPos val="b"/>
        <c:numFmt formatCode="General" sourceLinked="1"/>
        <c:majorTickMark val="none"/>
        <c:tickLblPos val="low"/>
        <c:txPr>
          <a:bodyPr/>
          <a:lstStyle/>
          <a:p>
            <a:pPr>
              <a:defRPr sz="1400" b="1">
                <a:latin typeface="+mj-lt"/>
                <a:cs typeface="Narkisim" pitchFamily="34" charset="-79"/>
              </a:defRPr>
            </a:pPr>
            <a:endParaRPr lang="id-ID"/>
          </a:p>
        </c:txPr>
        <c:crossAx val="102950016"/>
        <c:crosses val="autoZero"/>
        <c:auto val="1"/>
        <c:lblAlgn val="ctr"/>
        <c:lblOffset val="10"/>
        <c:tickLblSkip val="1"/>
      </c:catAx>
      <c:valAx>
        <c:axId val="102950016"/>
        <c:scaling>
          <c:orientation val="minMax"/>
          <c:max val="0.15000000000000024"/>
          <c:min val="-0.15000000000000024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02517760"/>
        <c:crosses val="autoZero"/>
        <c:crossBetween val="between"/>
        <c:majorUnit val="3.00000000000001E-2"/>
      </c:valAx>
      <c:spPr>
        <a:solidFill>
          <a:schemeClr val="bg1"/>
        </a:solidFill>
        <a:ln w="76200"/>
      </c:spPr>
    </c:plotArea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sz="2800" noProof="0" dirty="0" smtClean="0">
                <a:latin typeface="Narkisim" pitchFamily="34" charset="-79"/>
                <a:cs typeface="Narkisim" pitchFamily="34" charset="-79"/>
              </a:rPr>
              <a:t>Realisasi PMDN dan PMA 1995 - 20</a:t>
            </a:r>
            <a:r>
              <a:rPr lang="en-US" sz="2800" noProof="0" dirty="0" smtClean="0">
                <a:latin typeface="Narkisim" pitchFamily="34" charset="-79"/>
                <a:cs typeface="Narkisim" pitchFamily="34" charset="-79"/>
              </a:rPr>
              <a:t>15</a:t>
            </a:r>
            <a:endParaRPr lang="id-ID" sz="2800" noProof="0" dirty="0">
              <a:latin typeface="Narkisim" pitchFamily="34" charset="-79"/>
              <a:cs typeface="Narkisim" pitchFamily="34" charset="-79"/>
            </a:endParaRPr>
          </a:p>
        </c:rich>
      </c:tx>
      <c:layout>
        <c:manualLayout>
          <c:xMode val="edge"/>
          <c:yMode val="edge"/>
          <c:x val="0.15058753280839968"/>
          <c:y val="2.7027027027027195E-2"/>
        </c:manualLayout>
      </c:layout>
    </c:title>
    <c:plotArea>
      <c:layout>
        <c:manualLayout>
          <c:layoutTarget val="inner"/>
          <c:xMode val="edge"/>
          <c:yMode val="edge"/>
          <c:x val="0.10558487280436098"/>
          <c:y val="0.13609917003617791"/>
          <c:w val="0.8366158136482994"/>
          <c:h val="0.67364510179471082"/>
        </c:manualLayout>
      </c:layout>
      <c:lineChart>
        <c:grouping val="standard"/>
        <c:ser>
          <c:idx val="0"/>
          <c:order val="0"/>
          <c:tx>
            <c:strRef>
              <c:f>Sheet3!$M$7</c:f>
              <c:strCache>
                <c:ptCount val="1"/>
                <c:pt idx="0">
                  <c:v>PMDN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Sheet3!$E$8:$E$28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Sheet3!$M$8:$M$28</c:f>
              <c:numCache>
                <c:formatCode>0.0</c:formatCode>
                <c:ptCount val="21"/>
                <c:pt idx="0">
                  <c:v>5.0356506238859176</c:v>
                </c:pt>
                <c:pt idx="1">
                  <c:v>7.8052874527906004</c:v>
                </c:pt>
                <c:pt idx="2">
                  <c:v>4</c:v>
                </c:pt>
                <c:pt idx="3">
                  <c:v>1.8538317757009304</c:v>
                </c:pt>
                <c:pt idx="4">
                  <c:v>2.295774647887344</c:v>
                </c:pt>
                <c:pt idx="5">
                  <c:v>2.2968212610734802</c:v>
                </c:pt>
                <c:pt idx="6">
                  <c:v>0.95096153846153864</c:v>
                </c:pt>
                <c:pt idx="7">
                  <c:v>1.3982102908277405</c:v>
                </c:pt>
                <c:pt idx="8">
                  <c:v>1.4467808623744818</c:v>
                </c:pt>
                <c:pt idx="9">
                  <c:v>1.6586652314316481</c:v>
                </c:pt>
                <c:pt idx="10">
                  <c:v>3.1255340793489412</c:v>
                </c:pt>
                <c:pt idx="11">
                  <c:v>2.2892461197339227</c:v>
                </c:pt>
                <c:pt idx="12">
                  <c:v>3.7029408642106381</c:v>
                </c:pt>
                <c:pt idx="13">
                  <c:v>1.8596347031963458</c:v>
                </c:pt>
                <c:pt idx="14">
                  <c:v>4.0211702127659352</c:v>
                </c:pt>
                <c:pt idx="15">
                  <c:v>6.7289511733956155</c:v>
                </c:pt>
                <c:pt idx="16">
                  <c:v>8.3811204234671379</c:v>
                </c:pt>
                <c:pt idx="17">
                  <c:v>9.5346432264736301</c:v>
                </c:pt>
                <c:pt idx="18">
                  <c:v>10.5176798752974</c:v>
                </c:pt>
                <c:pt idx="19">
                  <c:v>12.548231511254018</c:v>
                </c:pt>
                <c:pt idx="20">
                  <c:v>13.004711852120334</c:v>
                </c:pt>
              </c:numCache>
            </c:numRef>
          </c:val>
        </c:ser>
        <c:ser>
          <c:idx val="1"/>
          <c:order val="1"/>
          <c:tx>
            <c:strRef>
              <c:f>Sheet3!$N$7</c:f>
              <c:strCache>
                <c:ptCount val="1"/>
                <c:pt idx="0">
                  <c:v>PMA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Sheet3!$E$8:$E$28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Sheet3!$N$8:$N$28</c:f>
              <c:numCache>
                <c:formatCode>0.0</c:formatCode>
                <c:ptCount val="21"/>
                <c:pt idx="0">
                  <c:v>6.6979999999999826</c:v>
                </c:pt>
                <c:pt idx="1">
                  <c:v>4.6959999999999855</c:v>
                </c:pt>
                <c:pt idx="2">
                  <c:v>3.4729999999999968</c:v>
                </c:pt>
                <c:pt idx="3">
                  <c:v>5.0149999999999855</c:v>
                </c:pt>
                <c:pt idx="4">
                  <c:v>8.2279999999999998</c:v>
                </c:pt>
                <c:pt idx="5">
                  <c:v>11.213000000000001</c:v>
                </c:pt>
                <c:pt idx="6">
                  <c:v>3.5019999999999998</c:v>
                </c:pt>
                <c:pt idx="7">
                  <c:v>3.0949999999999998</c:v>
                </c:pt>
                <c:pt idx="8">
                  <c:v>5.4610000000000003</c:v>
                </c:pt>
                <c:pt idx="9">
                  <c:v>4.5780000000000003</c:v>
                </c:pt>
                <c:pt idx="10">
                  <c:v>8.9360000000000035</c:v>
                </c:pt>
                <c:pt idx="11">
                  <c:v>6.0119999999999996</c:v>
                </c:pt>
                <c:pt idx="12">
                  <c:v>10.356000000000037</c:v>
                </c:pt>
                <c:pt idx="13">
                  <c:v>14.883000000000004</c:v>
                </c:pt>
                <c:pt idx="14">
                  <c:v>10.816000000000004</c:v>
                </c:pt>
                <c:pt idx="15">
                  <c:v>16.213999999999999</c:v>
                </c:pt>
                <c:pt idx="16">
                  <c:v>19.474</c:v>
                </c:pt>
                <c:pt idx="17">
                  <c:v>24.6</c:v>
                </c:pt>
                <c:pt idx="18">
                  <c:v>28.617000000000086</c:v>
                </c:pt>
                <c:pt idx="19">
                  <c:v>28.529</c:v>
                </c:pt>
                <c:pt idx="20">
                  <c:v>29.257000000000001</c:v>
                </c:pt>
              </c:numCache>
            </c:numRef>
          </c:val>
        </c:ser>
        <c:marker val="1"/>
        <c:axId val="103187200"/>
        <c:axId val="103188736"/>
      </c:lineChart>
      <c:dateAx>
        <c:axId val="103187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03188736"/>
        <c:crosses val="autoZero"/>
        <c:lblOffset val="100"/>
        <c:baseTimeUnit val="days"/>
      </c:dateAx>
      <c:valAx>
        <c:axId val="103188736"/>
        <c:scaling>
          <c:orientation val="minMax"/>
          <c:max val="3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noProof="0" dirty="0" smtClean="0"/>
                  <a:t>m</a:t>
                </a:r>
                <a:r>
                  <a:rPr lang="id-ID" sz="1600" noProof="0" dirty="0" smtClean="0"/>
                  <a:t>iliar dollar</a:t>
                </a:r>
                <a:endParaRPr lang="id-ID" sz="1600" noProof="0" dirty="0"/>
              </a:p>
            </c:rich>
          </c:tx>
        </c:title>
        <c:numFmt formatCode="0" sourceLinked="0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03187200"/>
        <c:crosses val="autoZero"/>
        <c:crossBetween val="midCat"/>
        <c:majorUnit val="3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0.37501274480113062"/>
          <c:y val="0.93167872597006451"/>
          <c:w val="0.23715399757722683"/>
          <c:h val="5.7060012768674166E-2"/>
        </c:manualLayout>
      </c:layout>
      <c:txPr>
        <a:bodyPr/>
        <a:lstStyle/>
        <a:p>
          <a:pPr>
            <a:defRPr sz="1600" b="1"/>
          </a:pPr>
          <a:endParaRPr lang="id-ID"/>
        </a:p>
      </c:txPr>
    </c:legend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 lang="id-ID" noProof="0">
                <a:latin typeface="Narkisim" pitchFamily="34" charset="-79"/>
                <a:cs typeface="Narkisim" pitchFamily="34" charset="-79"/>
              </a:defRPr>
            </a:pPr>
            <a:r>
              <a:rPr lang="id-ID" sz="2800" noProof="0" smtClean="0">
                <a:latin typeface="Narkisim" pitchFamily="34" charset="-79"/>
                <a:cs typeface="Narkisim" pitchFamily="34" charset="-79"/>
              </a:rPr>
              <a:t>Jumlah Utang Pemerintah 1995 - 2015</a:t>
            </a:r>
            <a:endParaRPr lang="id-ID" sz="2800" noProof="0">
              <a:latin typeface="Narkisim" pitchFamily="34" charset="-79"/>
              <a:cs typeface="Narkisim" pitchFamily="34" charset="-79"/>
            </a:endParaRPr>
          </a:p>
        </c:rich>
      </c:tx>
      <c:layout>
        <c:manualLayout>
          <c:xMode val="edge"/>
          <c:yMode val="edge"/>
          <c:x val="0.17573889660851216"/>
          <c:y val="0"/>
        </c:manualLayout>
      </c:layout>
    </c:title>
    <c:plotArea>
      <c:layout>
        <c:manualLayout>
          <c:layoutTarget val="inner"/>
          <c:xMode val="edge"/>
          <c:yMode val="edge"/>
          <c:x val="0.12090564304462004"/>
          <c:y val="0.1077114427860702"/>
          <c:w val="0.83909435695538304"/>
          <c:h val="0.74815920398010194"/>
        </c:manualLayout>
      </c:layout>
      <c:barChart>
        <c:barDir val="col"/>
        <c:grouping val="stacked"/>
        <c:ser>
          <c:idx val="0"/>
          <c:order val="0"/>
          <c:tx>
            <c:strRef>
              <c:f>Sheet3!$H$26</c:f>
              <c:strCache>
                <c:ptCount val="1"/>
                <c:pt idx="0">
                  <c:v>ULN  P+BI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Sheet3!$A$3:$A$23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Sheet3!$H$27:$H$47</c:f>
              <c:numCache>
                <c:formatCode>0</c:formatCode>
                <c:ptCount val="21"/>
                <c:pt idx="0">
                  <c:v>137.53371999999999</c:v>
                </c:pt>
                <c:pt idx="1">
                  <c:v>131.80373</c:v>
                </c:pt>
                <c:pt idx="2">
                  <c:v>250.49550000000002</c:v>
                </c:pt>
                <c:pt idx="3">
                  <c:v>540.24300000000005</c:v>
                </c:pt>
                <c:pt idx="4">
                  <c:v>537.61199999999997</c:v>
                </c:pt>
                <c:pt idx="5">
                  <c:v>718.56954999999948</c:v>
                </c:pt>
                <c:pt idx="6">
                  <c:v>721.86399999999946</c:v>
                </c:pt>
                <c:pt idx="7">
                  <c:v>667.99680000000001</c:v>
                </c:pt>
                <c:pt idx="8">
                  <c:v>691.84444999999948</c:v>
                </c:pt>
                <c:pt idx="9">
                  <c:v>773.85699999999747</c:v>
                </c:pt>
                <c:pt idx="10">
                  <c:v>788.1694</c:v>
                </c:pt>
                <c:pt idx="11">
                  <c:v>683.89639999999986</c:v>
                </c:pt>
                <c:pt idx="12">
                  <c:v>759.35978</c:v>
                </c:pt>
                <c:pt idx="13">
                  <c:v>948.26999999999987</c:v>
                </c:pt>
                <c:pt idx="14">
                  <c:v>933.13800000000003</c:v>
                </c:pt>
                <c:pt idx="15">
                  <c:v>1066.5124199999998</c:v>
                </c:pt>
                <c:pt idx="16">
                  <c:v>1075.82752</c:v>
                </c:pt>
                <c:pt idx="17">
                  <c:v>1219.5803999999998</c:v>
                </c:pt>
                <c:pt idx="18">
                  <c:v>1505.9509499999999</c:v>
                </c:pt>
                <c:pt idx="19">
                  <c:v>1587.8951999999999</c:v>
                </c:pt>
                <c:pt idx="20">
                  <c:v>1967.3049500000002</c:v>
                </c:pt>
              </c:numCache>
            </c:numRef>
          </c:val>
        </c:ser>
        <c:ser>
          <c:idx val="1"/>
          <c:order val="1"/>
          <c:tx>
            <c:strRef>
              <c:f>Sheet3!$I$26</c:f>
              <c:strCache>
                <c:ptCount val="1"/>
                <c:pt idx="0">
                  <c:v>UDN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Sheet3!$A$3:$A$23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Sheet3!$I$27:$I$47</c:f>
              <c:numCache>
                <c:formatCode>General</c:formatCode>
                <c:ptCount val="21"/>
                <c:pt idx="3" formatCode="0">
                  <c:v>100</c:v>
                </c:pt>
                <c:pt idx="4" formatCode="0">
                  <c:v>502</c:v>
                </c:pt>
                <c:pt idx="5" formatCode="0">
                  <c:v>652</c:v>
                </c:pt>
                <c:pt idx="6" formatCode="0">
                  <c:v>661</c:v>
                </c:pt>
                <c:pt idx="7" formatCode="0">
                  <c:v>655</c:v>
                </c:pt>
                <c:pt idx="8" formatCode="0">
                  <c:v>649</c:v>
                </c:pt>
                <c:pt idx="9" formatCode="0">
                  <c:v>662</c:v>
                </c:pt>
                <c:pt idx="10" formatCode="0">
                  <c:v>693</c:v>
                </c:pt>
                <c:pt idx="11" formatCode="0">
                  <c:v>743</c:v>
                </c:pt>
                <c:pt idx="12" formatCode="0">
                  <c:v>803</c:v>
                </c:pt>
                <c:pt idx="13" formatCode="0">
                  <c:v>906</c:v>
                </c:pt>
                <c:pt idx="14" formatCode="0">
                  <c:v>979</c:v>
                </c:pt>
                <c:pt idx="15" formatCode="0">
                  <c:v>1064</c:v>
                </c:pt>
                <c:pt idx="16" formatCode="0">
                  <c:v>1188</c:v>
                </c:pt>
                <c:pt idx="17" formatCode="0">
                  <c:v>1361</c:v>
                </c:pt>
                <c:pt idx="18" formatCode="0">
                  <c:v>1661</c:v>
                </c:pt>
                <c:pt idx="19" formatCode="0">
                  <c:v>1931</c:v>
                </c:pt>
                <c:pt idx="20" formatCode="0">
                  <c:v>2347</c:v>
                </c:pt>
              </c:numCache>
            </c:numRef>
          </c:val>
        </c:ser>
        <c:gapWidth val="60"/>
        <c:overlap val="100"/>
        <c:axId val="103840000"/>
        <c:axId val="105825408"/>
      </c:barChart>
      <c:catAx>
        <c:axId val="1038400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id-ID"/>
          </a:p>
        </c:txPr>
        <c:crossAx val="105825408"/>
        <c:crosses val="autoZero"/>
        <c:auto val="1"/>
        <c:lblAlgn val="ctr"/>
        <c:lblOffset val="100"/>
      </c:catAx>
      <c:valAx>
        <c:axId val="1058254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="1" noProof="0" dirty="0" smtClean="0"/>
                  <a:t>t</a:t>
                </a:r>
                <a:r>
                  <a:rPr lang="id-ID" sz="1600" b="1" noProof="0" dirty="0" smtClean="0"/>
                  <a:t>riliun </a:t>
                </a:r>
                <a:r>
                  <a:rPr lang="en-US" sz="1600" b="1" noProof="0" dirty="0" smtClean="0"/>
                  <a:t>r</a:t>
                </a:r>
                <a:r>
                  <a:rPr lang="id-ID" sz="1600" b="1" noProof="0" dirty="0" smtClean="0"/>
                  <a:t>upiah</a:t>
                </a:r>
                <a:endParaRPr lang="id-ID" sz="1600" b="1" noProof="0" dirty="0"/>
              </a:p>
            </c:rich>
          </c:tx>
          <c:layout>
            <c:manualLayout>
              <c:xMode val="edge"/>
              <c:yMode val="edge"/>
              <c:x val="6.6666666666666714E-3"/>
              <c:y val="0.37921005210169628"/>
            </c:manualLayout>
          </c:layout>
        </c:title>
        <c:numFmt formatCode="0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id-ID"/>
          </a:p>
        </c:txPr>
        <c:crossAx val="1038400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id-ID"/>
          </a:p>
        </c:txPr>
      </c:dTable>
      <c:spPr>
        <a:solidFill>
          <a:schemeClr val="bg1"/>
        </a:solidFill>
      </c:spPr>
    </c:plotArea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sz="2400" noProof="0" dirty="0" smtClean="0">
                <a:latin typeface="Narkisim" pitchFamily="34" charset="-79"/>
                <a:cs typeface="Narkisim" pitchFamily="34" charset="-79"/>
              </a:rPr>
              <a:t>Pertumbuhan Sektor Pertanian </a:t>
            </a:r>
          </a:p>
          <a:p>
            <a:pPr>
              <a:defRPr/>
            </a:pPr>
            <a:r>
              <a:rPr lang="en-US" sz="2400" noProof="0" dirty="0" smtClean="0">
                <a:latin typeface="Narkisim" pitchFamily="34" charset="-79"/>
                <a:cs typeface="Narkisim" pitchFamily="34" charset="-79"/>
              </a:rPr>
              <a:t>d</a:t>
            </a:r>
            <a:r>
              <a:rPr lang="id-ID" sz="2400" noProof="0" dirty="0" smtClean="0">
                <a:latin typeface="Narkisim" pitchFamily="34" charset="-79"/>
                <a:cs typeface="Narkisim" pitchFamily="34" charset="-79"/>
              </a:rPr>
              <a:t>an Industri Non Migas 1995 - 2015</a:t>
            </a:r>
            <a:endParaRPr lang="id-ID" sz="2400" noProof="0" dirty="0">
              <a:latin typeface="Narkisim" pitchFamily="34" charset="-79"/>
              <a:cs typeface="Narkisim" pitchFamily="34" charset="-79"/>
            </a:endParaRPr>
          </a:p>
        </c:rich>
      </c:tx>
    </c:title>
    <c:plotArea>
      <c:layout>
        <c:manualLayout>
          <c:layoutTarget val="inner"/>
          <c:xMode val="edge"/>
          <c:yMode val="edge"/>
          <c:x val="0.1158280335150414"/>
          <c:y val="0.15212421928820719"/>
          <c:w val="0.82712068443367925"/>
          <c:h val="0.63560275664975197"/>
        </c:manualLayout>
      </c:layout>
      <c:lineChart>
        <c:grouping val="standard"/>
        <c:ser>
          <c:idx val="0"/>
          <c:order val="0"/>
          <c:tx>
            <c:strRef>
              <c:f>Sheet3!$B$2</c:f>
              <c:strCache>
                <c:ptCount val="1"/>
                <c:pt idx="0">
                  <c:v>Pertanian</c:v>
                </c:pt>
              </c:strCache>
            </c:strRef>
          </c:tx>
          <c:spPr>
            <a:ln w="762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Sheet3!$A$3:$A$23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Sheet3!$B$3:$B$23</c:f>
              <c:numCache>
                <c:formatCode>0.0%</c:formatCode>
                <c:ptCount val="21"/>
                <c:pt idx="0">
                  <c:v>4.5200000000000004E-2</c:v>
                </c:pt>
                <c:pt idx="1">
                  <c:v>3.0000000000000002E-2</c:v>
                </c:pt>
                <c:pt idx="2">
                  <c:v>1.0000000000000005E-2</c:v>
                </c:pt>
                <c:pt idx="3">
                  <c:v>1.3400000000000049E-2</c:v>
                </c:pt>
                <c:pt idx="4">
                  <c:v>2.1600000000000012E-2</c:v>
                </c:pt>
                <c:pt idx="5">
                  <c:v>1.8800000000000067E-2</c:v>
                </c:pt>
                <c:pt idx="6">
                  <c:v>3.2600000000000129E-2</c:v>
                </c:pt>
                <c:pt idx="7">
                  <c:v>3.4500000000000003E-2</c:v>
                </c:pt>
                <c:pt idx="8">
                  <c:v>3.790000000000001E-2</c:v>
                </c:pt>
                <c:pt idx="9">
                  <c:v>2.8199999999999989E-2</c:v>
                </c:pt>
                <c:pt idx="10">
                  <c:v>2.7200000000000012E-2</c:v>
                </c:pt>
                <c:pt idx="11">
                  <c:v>3.3599999999999998E-2</c:v>
                </c:pt>
                <c:pt idx="12">
                  <c:v>3.4700000000000002E-2</c:v>
                </c:pt>
                <c:pt idx="13">
                  <c:v>4.8300000000000003E-2</c:v>
                </c:pt>
                <c:pt idx="14">
                  <c:v>3.960000000000001E-2</c:v>
                </c:pt>
                <c:pt idx="15">
                  <c:v>3.0100000000000002E-2</c:v>
                </c:pt>
                <c:pt idx="16">
                  <c:v>3.3700000000000001E-2</c:v>
                </c:pt>
                <c:pt idx="17">
                  <c:v>4.2000000000000023E-2</c:v>
                </c:pt>
                <c:pt idx="18">
                  <c:v>3.44E-2</c:v>
                </c:pt>
                <c:pt idx="19">
                  <c:v>3.2900000000000006E-2</c:v>
                </c:pt>
                <c:pt idx="20">
                  <c:v>4.02E-2</c:v>
                </c:pt>
              </c:numCache>
            </c:numRef>
          </c:val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Industri Non Migas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Sheet3!$A$3:$A$23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Sheet3!$C$3:$C$23</c:f>
              <c:numCache>
                <c:formatCode>0%</c:formatCode>
                <c:ptCount val="21"/>
                <c:pt idx="0">
                  <c:v>0.13100000000000001</c:v>
                </c:pt>
                <c:pt idx="1">
                  <c:v>0.11700000000000002</c:v>
                </c:pt>
                <c:pt idx="2">
                  <c:v>6.1100000000000002E-2</c:v>
                </c:pt>
                <c:pt idx="3">
                  <c:v>-0.13100000000000001</c:v>
                </c:pt>
                <c:pt idx="4">
                  <c:v>3.5400000000000001E-2</c:v>
                </c:pt>
                <c:pt idx="5">
                  <c:v>7.0199999999999999E-2</c:v>
                </c:pt>
                <c:pt idx="6">
                  <c:v>4.8599999999999997E-2</c:v>
                </c:pt>
                <c:pt idx="7">
                  <c:v>5.6899999999999999E-2</c:v>
                </c:pt>
                <c:pt idx="8">
                  <c:v>5.9700000000000211E-2</c:v>
                </c:pt>
                <c:pt idx="9">
                  <c:v>7.51E-2</c:v>
                </c:pt>
                <c:pt idx="10">
                  <c:v>5.8599999999999999E-2</c:v>
                </c:pt>
                <c:pt idx="11">
                  <c:v>5.2700000000000177E-2</c:v>
                </c:pt>
                <c:pt idx="12">
                  <c:v>5.1499999999999997E-2</c:v>
                </c:pt>
                <c:pt idx="13">
                  <c:v>4.0500000000000001E-2</c:v>
                </c:pt>
                <c:pt idx="14">
                  <c:v>2.5600000000000012E-2</c:v>
                </c:pt>
                <c:pt idx="15">
                  <c:v>5.1199999999999996E-2</c:v>
                </c:pt>
                <c:pt idx="16">
                  <c:v>6.7400000000000029E-2</c:v>
                </c:pt>
                <c:pt idx="17">
                  <c:v>6.4199999999999993E-2</c:v>
                </c:pt>
                <c:pt idx="18">
                  <c:v>6.1000000000000013E-2</c:v>
                </c:pt>
                <c:pt idx="19">
                  <c:v>5.3400000000000003E-2</c:v>
                </c:pt>
                <c:pt idx="20">
                  <c:v>5.0400000000000014E-2</c:v>
                </c:pt>
              </c:numCache>
            </c:numRef>
          </c:val>
        </c:ser>
        <c:marker val="1"/>
        <c:axId val="110811008"/>
        <c:axId val="110841856"/>
      </c:lineChart>
      <c:dateAx>
        <c:axId val="110811008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400" b="1"/>
            </a:pPr>
            <a:endParaRPr lang="id-ID"/>
          </a:p>
        </c:txPr>
        <c:crossAx val="110841856"/>
        <c:crosses val="autoZero"/>
        <c:lblOffset val="100"/>
        <c:baseTimeUnit val="days"/>
      </c:dateAx>
      <c:valAx>
        <c:axId val="110841856"/>
        <c:scaling>
          <c:orientation val="minMax"/>
          <c:max val="0.15000000000000024"/>
          <c:min val="-0.15000000000000024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10811008"/>
        <c:crosses val="autoZero"/>
        <c:crossBetween val="between"/>
        <c:majorUnit val="3.0000000000000002E-2"/>
        <c:minorUnit val="3.0000000000000002E-2"/>
      </c:valAx>
      <c:spPr>
        <a:solidFill>
          <a:schemeClr val="bg1"/>
        </a:solidFill>
        <a:ln>
          <a:solidFill>
            <a:schemeClr val="bg1"/>
          </a:solidFill>
        </a:ln>
      </c:spPr>
    </c:plotArea>
    <c:legend>
      <c:legendPos val="b"/>
      <c:txPr>
        <a:bodyPr/>
        <a:lstStyle/>
        <a:p>
          <a:pPr>
            <a:defRPr sz="1600" b="1"/>
          </a:pPr>
          <a:endParaRPr lang="id-ID"/>
        </a:p>
      </c:txPr>
    </c:legend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8"/>
  <c:chart>
    <c:title>
      <c:tx>
        <c:rich>
          <a:bodyPr/>
          <a:lstStyle/>
          <a:p>
            <a:pPr>
              <a:defRPr/>
            </a:pPr>
            <a:r>
              <a:rPr lang="id-ID" sz="2800" noProof="0" dirty="0" smtClean="0">
                <a:latin typeface="Narkisim" pitchFamily="34" charset="-79"/>
                <a:cs typeface="Narkisim" pitchFamily="34" charset="-79"/>
              </a:rPr>
              <a:t>Konsumsi RT terhadap PDB</a:t>
            </a:r>
            <a:r>
              <a:rPr lang="en-US" sz="2800" noProof="0" dirty="0" smtClean="0">
                <a:latin typeface="Narkisim" pitchFamily="34" charset="-79"/>
                <a:cs typeface="Narkisim" pitchFamily="34" charset="-79"/>
              </a:rPr>
              <a:t> 1990 - 2015</a:t>
            </a:r>
            <a:endParaRPr lang="id-ID" sz="2800" noProof="0" dirty="0">
              <a:latin typeface="Narkisim" pitchFamily="34" charset="-79"/>
              <a:cs typeface="Narkisim" pitchFamily="34" charset="-79"/>
            </a:endParaRPr>
          </a:p>
        </c:rich>
      </c:tx>
      <c:layout>
        <c:manualLayout>
          <c:xMode val="edge"/>
          <c:yMode val="edge"/>
          <c:x val="0.15496794871795014"/>
          <c:y val="2.7397260273972612E-2"/>
        </c:manualLayout>
      </c:layout>
      <c:spPr>
        <a:ln>
          <a:solidFill>
            <a:schemeClr val="accent1">
              <a:lumMod val="20000"/>
              <a:lumOff val="80000"/>
            </a:schemeClr>
          </a:solidFill>
        </a:ln>
      </c:spPr>
    </c:title>
    <c:plotArea>
      <c:layout>
        <c:manualLayout>
          <c:layoutTarget val="inner"/>
          <c:xMode val="edge"/>
          <c:yMode val="edge"/>
          <c:x val="0.10569806178073933"/>
          <c:y val="0.11140988626421697"/>
          <c:w val="0.84556329497274108"/>
          <c:h val="0.7015649606299205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Sheet2!$E$3:$E$28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Sheet2!$F$3:$F$28</c:f>
              <c:numCache>
                <c:formatCode>0.0%</c:formatCode>
                <c:ptCount val="26"/>
                <c:pt idx="0">
                  <c:v>0.59</c:v>
                </c:pt>
                <c:pt idx="1">
                  <c:v>0.56799999999999995</c:v>
                </c:pt>
                <c:pt idx="2">
                  <c:v>0.56000000000000005</c:v>
                </c:pt>
                <c:pt idx="3">
                  <c:v>0.58199999999999996</c:v>
                </c:pt>
                <c:pt idx="4">
                  <c:v>0.56000000000000005</c:v>
                </c:pt>
                <c:pt idx="5">
                  <c:v>0.59</c:v>
                </c:pt>
                <c:pt idx="6">
                  <c:v>0.60000000000000064</c:v>
                </c:pt>
                <c:pt idx="7">
                  <c:v>0.59</c:v>
                </c:pt>
                <c:pt idx="8">
                  <c:v>0.60500000000000065</c:v>
                </c:pt>
                <c:pt idx="9">
                  <c:v>0.66000000000000436</c:v>
                </c:pt>
                <c:pt idx="10">
                  <c:v>0.61000000000000065</c:v>
                </c:pt>
                <c:pt idx="11">
                  <c:v>0.67000000000000448</c:v>
                </c:pt>
                <c:pt idx="12">
                  <c:v>0.70600000000000063</c:v>
                </c:pt>
                <c:pt idx="13">
                  <c:v>0.67100000000000448</c:v>
                </c:pt>
                <c:pt idx="14">
                  <c:v>0.67400000000000448</c:v>
                </c:pt>
                <c:pt idx="15">
                  <c:v>0.6410000000000039</c:v>
                </c:pt>
                <c:pt idx="16">
                  <c:v>0.62700000000000378</c:v>
                </c:pt>
                <c:pt idx="17">
                  <c:v>0.63500000000000389</c:v>
                </c:pt>
                <c:pt idx="18">
                  <c:v>0.60600000000000065</c:v>
                </c:pt>
                <c:pt idx="19">
                  <c:v>0.58699999999999997</c:v>
                </c:pt>
                <c:pt idx="20">
                  <c:v>0.55200000000000005</c:v>
                </c:pt>
                <c:pt idx="21">
                  <c:v>0.54400000000000004</c:v>
                </c:pt>
                <c:pt idx="22">
                  <c:v>0.55349999999999999</c:v>
                </c:pt>
                <c:pt idx="23">
                  <c:v>0.56200000000000061</c:v>
                </c:pt>
                <c:pt idx="24">
                  <c:v>0.56070000000000064</c:v>
                </c:pt>
                <c:pt idx="25">
                  <c:v>0.56000000000000005</c:v>
                </c:pt>
              </c:numCache>
            </c:numRef>
          </c:val>
        </c:ser>
        <c:gapWidth val="50"/>
        <c:axId val="110940160"/>
        <c:axId val="110941696"/>
      </c:barChart>
      <c:catAx>
        <c:axId val="110940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10941696"/>
        <c:crosses val="autoZero"/>
        <c:auto val="1"/>
        <c:lblAlgn val="ctr"/>
        <c:lblOffset val="100"/>
      </c:catAx>
      <c:valAx>
        <c:axId val="110941696"/>
        <c:scaling>
          <c:orientation val="minMax"/>
          <c:max val="0.8"/>
          <c:min val="0.4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10940160"/>
        <c:crosses val="autoZero"/>
        <c:crossBetween val="between"/>
        <c:majorUnit val="4.0000000000000022E-2"/>
      </c:valAx>
      <c:spPr>
        <a:solidFill>
          <a:schemeClr val="bg1"/>
        </a:solidFill>
      </c:spPr>
    </c:plotArea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hart>
    <c:title>
      <c:tx>
        <c:rich>
          <a:bodyPr/>
          <a:lstStyle/>
          <a:p>
            <a:pPr>
              <a:defRPr/>
            </a:pPr>
            <a:r>
              <a:rPr lang="id-ID" sz="2800" noProof="0" dirty="0" smtClean="0">
                <a:latin typeface="Narkisim" pitchFamily="34" charset="-79"/>
                <a:cs typeface="Narkisim" pitchFamily="34" charset="-79"/>
              </a:rPr>
              <a:t>Gini</a:t>
            </a:r>
            <a:r>
              <a:rPr lang="id-ID" sz="2800" baseline="0" noProof="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baseline="0" noProof="0" dirty="0" smtClean="0">
                <a:latin typeface="Narkisim" pitchFamily="34" charset="-79"/>
                <a:cs typeface="Narkisim" pitchFamily="34" charset="-79"/>
              </a:rPr>
              <a:t>Index</a:t>
            </a:r>
            <a:r>
              <a:rPr lang="id-ID" sz="2800" baseline="0" noProof="0" dirty="0" smtClean="0">
                <a:latin typeface="Narkisim" pitchFamily="34" charset="-79"/>
                <a:cs typeface="Narkisim" pitchFamily="34" charset="-79"/>
              </a:rPr>
              <a:t> 1990 - 2015</a:t>
            </a:r>
            <a:r>
              <a:rPr lang="id-ID" sz="2800" noProof="0" dirty="0" smtClean="0">
                <a:latin typeface="Narkisim" pitchFamily="34" charset="-79"/>
                <a:cs typeface="Narkisim" pitchFamily="34" charset="-79"/>
              </a:rPr>
              <a:t> </a:t>
            </a:r>
            <a:endParaRPr lang="id-ID" sz="2800" noProof="0" dirty="0">
              <a:latin typeface="Narkisim" pitchFamily="34" charset="-79"/>
              <a:cs typeface="Narkisim" pitchFamily="34" charset="-79"/>
            </a:endParaRPr>
          </a:p>
        </c:rich>
      </c:tx>
      <c:layout>
        <c:manualLayout>
          <c:xMode val="edge"/>
          <c:yMode val="edge"/>
          <c:x val="0.30882646880678638"/>
          <c:y val="2.7886429736823436E-2"/>
        </c:manualLayout>
      </c:layout>
    </c:title>
    <c:plotArea>
      <c:layout>
        <c:manualLayout>
          <c:layoutTarget val="inner"/>
          <c:xMode val="edge"/>
          <c:yMode val="edge"/>
          <c:x val="0.11551597516656571"/>
          <c:y val="0.12159909909909908"/>
          <c:w val="0.81709065213002663"/>
          <c:h val="0.70358391856423352"/>
        </c:manualLayout>
      </c:layout>
      <c:lineChart>
        <c:grouping val="stacked"/>
        <c:ser>
          <c:idx val="1"/>
          <c:order val="0"/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000" b="1"/>
                </a:pPr>
                <a:endParaRPr lang="id-ID"/>
              </a:p>
            </c:txPr>
            <c:dLblPos val="t"/>
            <c:showVal val="1"/>
          </c:dLbls>
          <c:cat>
            <c:numRef>
              <c:f>Sheet1!$E$3:$E$28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Sheet1!$F$3:$F$28</c:f>
              <c:numCache>
                <c:formatCode>General</c:formatCode>
                <c:ptCount val="26"/>
                <c:pt idx="0">
                  <c:v>0.32000000000000223</c:v>
                </c:pt>
                <c:pt idx="1">
                  <c:v>0.310000000000002</c:v>
                </c:pt>
                <c:pt idx="2">
                  <c:v>0.32000000000000223</c:v>
                </c:pt>
                <c:pt idx="3">
                  <c:v>0.34</c:v>
                </c:pt>
                <c:pt idx="4">
                  <c:v>0.34</c:v>
                </c:pt>
                <c:pt idx="5">
                  <c:v>0.35000000000000031</c:v>
                </c:pt>
                <c:pt idx="6">
                  <c:v>0.36000000000000032</c:v>
                </c:pt>
                <c:pt idx="7">
                  <c:v>0.37000000000000038</c:v>
                </c:pt>
                <c:pt idx="8">
                  <c:v>0.32000000000000223</c:v>
                </c:pt>
                <c:pt idx="9">
                  <c:v>0.310000000000002</c:v>
                </c:pt>
                <c:pt idx="10">
                  <c:v>0.32000000000000223</c:v>
                </c:pt>
                <c:pt idx="11">
                  <c:v>0.33000000000000251</c:v>
                </c:pt>
                <c:pt idx="12">
                  <c:v>0.33000000000000251</c:v>
                </c:pt>
                <c:pt idx="13">
                  <c:v>0.32000000000000223</c:v>
                </c:pt>
                <c:pt idx="14">
                  <c:v>0.32000000000000223</c:v>
                </c:pt>
                <c:pt idx="15">
                  <c:v>0.36000000000000032</c:v>
                </c:pt>
                <c:pt idx="16">
                  <c:v>0.33000000000000251</c:v>
                </c:pt>
                <c:pt idx="17">
                  <c:v>0.36000000000000032</c:v>
                </c:pt>
                <c:pt idx="18">
                  <c:v>0.35000000000000031</c:v>
                </c:pt>
                <c:pt idx="19">
                  <c:v>0.37000000000000038</c:v>
                </c:pt>
                <c:pt idx="20">
                  <c:v>0.38000000000000222</c:v>
                </c:pt>
                <c:pt idx="21">
                  <c:v>0.39000000000000223</c:v>
                </c:pt>
                <c:pt idx="22">
                  <c:v>0.41000000000000031</c:v>
                </c:pt>
                <c:pt idx="23">
                  <c:v>0.41000000000000031</c:v>
                </c:pt>
                <c:pt idx="24">
                  <c:v>0.41000000000000031</c:v>
                </c:pt>
                <c:pt idx="25">
                  <c:v>0.41000000000000031</c:v>
                </c:pt>
              </c:numCache>
            </c:numRef>
          </c:val>
        </c:ser>
        <c:marker val="1"/>
        <c:axId val="113672192"/>
        <c:axId val="113673728"/>
      </c:lineChart>
      <c:catAx>
        <c:axId val="1136721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id-ID"/>
          </a:p>
        </c:txPr>
        <c:crossAx val="113673728"/>
        <c:crosses val="autoZero"/>
        <c:auto val="1"/>
        <c:lblAlgn val="ctr"/>
        <c:lblOffset val="100"/>
        <c:tickLblSkip val="1"/>
      </c:catAx>
      <c:valAx>
        <c:axId val="113673728"/>
        <c:scaling>
          <c:orientation val="minMax"/>
          <c:max val="0.5"/>
          <c:min val="0.2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1400" b="1" baseline="0"/>
            </a:pPr>
            <a:endParaRPr lang="id-ID"/>
          </a:p>
        </c:txPr>
        <c:crossAx val="113672192"/>
        <c:crosses val="autoZero"/>
        <c:crossBetween val="between"/>
        <c:majorUnit val="2.0000000000000011E-2"/>
        <c:minorUnit val="2.0000000000000011E-2"/>
      </c:valAx>
      <c:spPr>
        <a:solidFill>
          <a:schemeClr val="bg1"/>
        </a:solidFill>
      </c:spPr>
    </c:plotArea>
    <c:plotVisOnly val="1"/>
  </c:chart>
  <c:spPr>
    <a:solidFill>
      <a:schemeClr val="accent1">
        <a:lumMod val="20000"/>
        <a:lumOff val="80000"/>
      </a:schemeClr>
    </a:solidFill>
    <a:ln>
      <a:solidFill>
        <a:schemeClr val="tx1"/>
      </a:solidFill>
    </a:ln>
  </c:sp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0.11765</cdr:x>
      <cdr:y>0.10145</cdr:y>
    </cdr:from>
    <cdr:to>
      <cdr:x>0.51961</cdr:x>
      <cdr:y>0.51615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14400" y="533400"/>
          <a:ext cx="3124200" cy="218043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8994-F624-4382-8FF4-0C3D60C203CD}" type="datetimeFigureOut">
              <a:rPr lang="en-US" smtClean="0"/>
              <a:pPr/>
              <a:t>11/1/2016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D0813-B1CA-4407-891B-66B148FAF4D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conomic_democrac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990600"/>
            <a:ext cx="7620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>
                <a:latin typeface="Narkisim" pitchFamily="34" charset="-79"/>
                <a:cs typeface="Narkisim" pitchFamily="34" charset="-79"/>
              </a:rPr>
              <a:t>Strategi Merajut Kembali</a:t>
            </a:r>
          </a:p>
          <a:p>
            <a:r>
              <a:rPr lang="id-ID" sz="4800" dirty="0" smtClean="0">
                <a:latin typeface="Narkisim" pitchFamily="34" charset="-79"/>
                <a:cs typeface="Narkisim" pitchFamily="34" charset="-79"/>
              </a:rPr>
              <a:t>Persatuan dan Kesatuan Bangsa  Dalam Perspektif Ekonomi</a:t>
            </a:r>
          </a:p>
          <a:p>
            <a:endParaRPr lang="id-ID" sz="4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   </a:t>
            </a:r>
            <a:r>
              <a:rPr lang="id-ID" b="1" dirty="0" smtClean="0"/>
              <a:t>Dr. Revrisond Baswir</a:t>
            </a:r>
          </a:p>
          <a:p>
            <a:r>
              <a:rPr lang="id-ID" b="1" dirty="0" smtClean="0"/>
              <a:t>	</a:t>
            </a:r>
            <a:r>
              <a:rPr lang="en-US" b="1" dirty="0" smtClean="0"/>
              <a:t>   </a:t>
            </a:r>
            <a:r>
              <a:rPr lang="id-ID" b="1" dirty="0" smtClean="0"/>
              <a:t>Fakultas Ekonomi dan Bisnis</a:t>
            </a:r>
          </a:p>
          <a:p>
            <a:r>
              <a:rPr lang="id-ID" b="1" dirty="0" smtClean="0"/>
              <a:t>	</a:t>
            </a:r>
            <a:r>
              <a:rPr lang="en-US" b="1" dirty="0" smtClean="0"/>
              <a:t>   </a:t>
            </a:r>
            <a:r>
              <a:rPr lang="id-ID" b="1" dirty="0" smtClean="0"/>
              <a:t>Universitas Gadjah Mada</a:t>
            </a:r>
            <a:endParaRPr lang="id-ID" b="1" dirty="0"/>
          </a:p>
        </p:txBody>
      </p:sp>
      <p:pic>
        <p:nvPicPr>
          <p:cNvPr id="6" name="Picture 5" descr="E:\Soni\My Pictures\Logo\ugm_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724400"/>
            <a:ext cx="928694" cy="9525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867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Melakukan destabilisasi ekonomi-politik melalui pemberontakan PRRI/Permesta pasca pembatalan KMB pada 1956;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4.  Menyelundupkan beberapa ekonom Indonesia ke Amerika untuk mempelajari kapitalisme;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5.  Mendeligitimasi pemerintahan Soekarno melalui peristiwa G30S, yaitu pasca penerbitan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UU No. 16/1965 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tentang pengakhiran segala bentuk keterlibatan perusahaan asing di Indonesia;</a:t>
            </a:r>
            <a:endParaRPr lang="id-ID" sz="2800" dirty="0" smtClean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6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Memaksa Soekarno menandatangani 4 (empat) UU untuk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memulihkan KMB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: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UU No. 7/1966 tentang kesediaan Indonesia untuk melunasi utang warisan Hindia Belanda;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UU No. 8/1966 tentang  pendaftaran Indonesia sebagai anggota ADB;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UU No. 9/1966  tentang pendaftaran kembali Indonesia sebagai anggota IMF dan WB;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UU No. 1/1967  tentang Penanaman Modal Asing.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7.  Menyokong terbentuknya sebuah pemerintahan kontra revolusioner  pada 1967dan menelikung koperasi Indonesia melalui penerbitan UU Koperasi No. 12/1967;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8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Melakukan liberalisasi tahap pertama melalui pelaksanaan deregulasi dan debirokratisasi pada 1982;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9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Melakukan liberalisasi tahap kedua melalui penandatanganan LOI pada 1998;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9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 Mengamandemen Pasal 33 UUD 1945  pada 2002 untuk menuntaskan proses legalisasi neokolonialisme.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2743200"/>
            <a:ext cx="7696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Situasi Saat Ini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Chart 2"/>
          <p:cNvGraphicFramePr/>
          <p:nvPr/>
        </p:nvGraphicFramePr>
        <p:xfrm>
          <a:off x="609600" y="609600"/>
          <a:ext cx="7924800" cy="562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943600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gency FB" pitchFamily="34" charset="0"/>
              </a:rPr>
              <a:t>Sumber: </a:t>
            </a:r>
            <a:r>
              <a:rPr lang="en-US" sz="1600" dirty="0" smtClean="0">
                <a:latin typeface="Agency FB" pitchFamily="34" charset="0"/>
              </a:rPr>
              <a:t>BPS</a:t>
            </a:r>
            <a:endParaRPr lang="id-ID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Chart 2"/>
          <p:cNvGraphicFramePr/>
          <p:nvPr/>
        </p:nvGraphicFramePr>
        <p:xfrm>
          <a:off x="609600" y="6096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5867400"/>
            <a:ext cx="1117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gency FB" pitchFamily="34" charset="0"/>
              </a:rPr>
              <a:t>Sumber:</a:t>
            </a:r>
            <a:r>
              <a:rPr lang="en-US" sz="1600" dirty="0" smtClean="0">
                <a:latin typeface="Agency FB" pitchFamily="34" charset="0"/>
              </a:rPr>
              <a:t> BKPM</a:t>
            </a:r>
            <a:endParaRPr lang="id-ID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Chart 2"/>
          <p:cNvGraphicFramePr/>
          <p:nvPr/>
        </p:nvGraphicFramePr>
        <p:xfrm>
          <a:off x="685800" y="7620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Chart 2"/>
          <p:cNvGraphicFramePr/>
          <p:nvPr/>
        </p:nvGraphicFramePr>
        <p:xfrm>
          <a:off x="609600" y="6096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5715000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gency FB" pitchFamily="34" charset="0"/>
              </a:rPr>
              <a:t>Sumber:</a:t>
            </a:r>
            <a:r>
              <a:rPr lang="en-US" sz="1600" dirty="0" smtClean="0">
                <a:latin typeface="Agency FB" pitchFamily="34" charset="0"/>
              </a:rPr>
              <a:t> BPS</a:t>
            </a:r>
            <a:endParaRPr lang="id-ID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Chart 3"/>
          <p:cNvGraphicFramePr/>
          <p:nvPr/>
        </p:nvGraphicFramePr>
        <p:xfrm>
          <a:off x="609600" y="609600"/>
          <a:ext cx="7924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715000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gency FB" pitchFamily="34" charset="0"/>
              </a:rPr>
              <a:t>Sumber:</a:t>
            </a:r>
            <a:r>
              <a:rPr lang="en-US" sz="1600" dirty="0" smtClean="0">
                <a:latin typeface="Agency FB" pitchFamily="34" charset="0"/>
              </a:rPr>
              <a:t> BPS</a:t>
            </a:r>
            <a:endParaRPr lang="id-ID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Chart 2"/>
          <p:cNvGraphicFramePr/>
          <p:nvPr/>
        </p:nvGraphicFramePr>
        <p:xfrm>
          <a:off x="609600" y="609600"/>
          <a:ext cx="7924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867400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latin typeface="Agency FB" pitchFamily="34" charset="0"/>
              </a:rPr>
              <a:t>Sumber</a:t>
            </a:r>
            <a:r>
              <a:rPr lang="en-US" sz="1600" dirty="0" smtClean="0">
                <a:latin typeface="Agency FB" pitchFamily="34" charset="0"/>
              </a:rPr>
              <a:t>: BPS</a:t>
            </a:r>
            <a:endParaRPr lang="id-ID" sz="16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2438400"/>
            <a:ext cx="76962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Visi</a:t>
            </a:r>
            <a:endParaRPr lang="id-ID" sz="36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1066800"/>
          <a:ext cx="7467601" cy="441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00200"/>
                <a:gridCol w="1219200"/>
                <a:gridCol w="1752600"/>
                <a:gridCol w="990601"/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id-ID" sz="2000" b="1" noProof="0" dirty="0" smtClean="0"/>
                        <a:t>Nilai Simpanan</a:t>
                      </a:r>
                      <a:endParaRPr lang="id-ID" sz="2000" b="1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/>
                        <a:t>Ju</a:t>
                      </a:r>
                      <a:r>
                        <a:rPr lang="en-US" sz="2000" b="1" noProof="0" dirty="0" smtClean="0"/>
                        <a:t>ml</a:t>
                      </a:r>
                      <a:r>
                        <a:rPr lang="id-ID" sz="2000" b="1" noProof="0" dirty="0" smtClean="0"/>
                        <a:t>ah Akun</a:t>
                      </a:r>
                      <a:endParaRPr lang="id-ID" sz="2000" b="1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/>
                        <a:t>Jumlah</a:t>
                      </a:r>
                      <a:endParaRPr lang="id-ID" sz="2000" b="1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>
                          <a:solidFill>
                            <a:schemeClr val="bg1"/>
                          </a:solidFill>
                        </a:rPr>
                        <a:t>Juta</a:t>
                      </a:r>
                      <a:endParaRPr lang="id-ID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id-ID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>
                          <a:solidFill>
                            <a:schemeClr val="bg1"/>
                          </a:solidFill>
                        </a:rPr>
                        <a:t>Rp. Triliun</a:t>
                      </a:r>
                      <a:endParaRPr lang="id-ID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noProof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id-ID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&lt;100 juta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,9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juta 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+mn-lt"/>
                        </a:rPr>
                        <a:t>97,8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644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4,2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&gt;100 juta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juta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+mn-lt"/>
                        </a:rPr>
                        <a:t>2,2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Rp3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906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 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juta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Rp4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100,00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 juta – 1 m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Rp9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1 - 2 miliar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Rp3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7,</a:t>
                      </a:r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i="0" u="none" strike="noStrike" noProof="0" smtClean="0">
                          <a:solidFill>
                            <a:srgbClr val="000000"/>
                          </a:solidFill>
                          <a:latin typeface="Calibri"/>
                        </a:rPr>
                        <a:t>&gt;2 miliar</a:t>
                      </a:r>
                      <a:endParaRPr lang="id-ID" sz="2000" b="1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1F211E"/>
                          </a:solidFill>
                          <a:latin typeface="Calibri"/>
                        </a:rPr>
                        <a:t>2</a:t>
                      </a:r>
                      <a:r>
                        <a:rPr lang="en-US" sz="2000" b="1" i="0" u="none" strike="noStrike" noProof="0" dirty="0" smtClean="0">
                          <a:solidFill>
                            <a:srgbClr val="1F211E"/>
                          </a:solidFill>
                          <a:latin typeface="Calibri"/>
                        </a:rPr>
                        <a:t>22</a:t>
                      </a:r>
                      <a:r>
                        <a:rPr lang="id-ID" sz="2000" b="1" i="0" u="none" strike="noStrike" noProof="0" dirty="0" smtClean="0">
                          <a:solidFill>
                            <a:srgbClr val="1F211E"/>
                          </a:solidFill>
                          <a:latin typeface="Calibri"/>
                        </a:rPr>
                        <a:t>.</a:t>
                      </a:r>
                      <a:r>
                        <a:rPr lang="en-US" sz="2000" b="1" i="0" u="none" strike="noStrike" noProof="0" dirty="0" smtClean="0">
                          <a:solidFill>
                            <a:srgbClr val="1F211E"/>
                          </a:solidFill>
                          <a:latin typeface="Calibri"/>
                        </a:rPr>
                        <a:t>100</a:t>
                      </a:r>
                      <a:endParaRPr lang="id-ID" sz="2000" b="1" i="0" u="none" strike="noStrike" noProof="0" dirty="0">
                        <a:solidFill>
                          <a:srgbClr val="1F211E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1F211E"/>
                          </a:solidFill>
                          <a:latin typeface="+mn-lt"/>
                        </a:rPr>
                        <a:t>0,1</a:t>
                      </a:r>
                      <a:r>
                        <a:rPr lang="en-US" sz="2000" b="1" i="0" u="none" strike="noStrike" noProof="0" dirty="0" smtClean="0">
                          <a:solidFill>
                            <a:srgbClr val="1F211E"/>
                          </a:solidFill>
                          <a:latin typeface="+mn-lt"/>
                        </a:rPr>
                        <a:t>2</a:t>
                      </a:r>
                      <a:endParaRPr lang="id-ID" sz="2000" b="1" i="0" u="none" strike="noStrike" noProof="0" dirty="0">
                        <a:solidFill>
                          <a:srgbClr val="1F211E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Rp</a:t>
                      </a:r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2.564,0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56,3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99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&gt;5 </a:t>
                      </a:r>
                      <a:r>
                        <a:rPr lang="id-ID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miliar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78.117</a:t>
                      </a:r>
                      <a:endParaRPr lang="id-ID" sz="2000" b="1" i="0" u="none" strike="noStrike" noProof="0" dirty="0">
                        <a:solidFill>
                          <a:srgbClr val="1F211E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noProof="0" dirty="0" smtClean="0">
                          <a:solidFill>
                            <a:srgbClr val="1F211E"/>
                          </a:solidFill>
                          <a:latin typeface="Calibri"/>
                        </a:rPr>
                        <a:t>0,04</a:t>
                      </a:r>
                      <a:endParaRPr lang="id-ID" sz="2000" b="1" i="0" u="none" strike="noStrike" noProof="0" dirty="0">
                        <a:solidFill>
                          <a:srgbClr val="1F211E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Rp2.115,1T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noProof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46,5</a:t>
                      </a:r>
                      <a:endParaRPr lang="id-ID" sz="20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38200" y="5334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id-ID" sz="3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Struktur Simpanan Bank Maret 201</a:t>
            </a:r>
            <a:r>
              <a:rPr lang="en-US" sz="3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6</a:t>
            </a:r>
            <a:endParaRPr lang="id-ID" sz="3200" b="1" dirty="0" smtClean="0">
              <a:latin typeface="Narkisim" pitchFamily="34" charset="-79"/>
              <a:ea typeface="Times New Roman" pitchFamily="18" charset="0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562600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latin typeface="Agency FB" pitchFamily="34" charset="0"/>
              </a:rPr>
              <a:t>Sumber: LPS</a:t>
            </a:r>
            <a:endParaRPr lang="id-ID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685800"/>
            <a:ext cx="7391400" cy="544764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Narkisim" pitchFamily="34" charset="-79"/>
              </a:rPr>
              <a:t>Richest 10 percent own about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Narkisim" pitchFamily="34" charset="-79"/>
              </a:rPr>
              <a:t>77 percent of Indonesia’s wealth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Narkisim" pitchFamily="34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Narkisim" pitchFamily="34" charset="-79"/>
              </a:rPr>
              <a:t>World Bank, Jakarta | December 11 2015 | 4:57 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Narkisim" pitchFamily="34" charset="-79"/>
              <a:cs typeface="Narkisim" pitchFamily="34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David" pitchFamily="34" charset="-79"/>
              <a:ea typeface="Times New Roman" pitchFamily="18" charset="0"/>
              <a:cs typeface="David" pitchFamily="34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Jakarta Post</a:t>
            </a:r>
            <a:r>
              <a:rPr lang="en-US" sz="2400" dirty="0" smtClean="0">
                <a:solidFill>
                  <a:srgbClr val="FF0000"/>
                </a:solidFill>
                <a:latin typeface="David" pitchFamily="34" charset="-79"/>
                <a:ea typeface="Times New Roman" pitchFamily="18" charset="0"/>
                <a:cs typeface="David" pitchFamily="34" charset="-79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 The richest 10 percent of Indonesians own an estimated 77 percent of all the country’s wealth. In fact,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the richest 1 percent own half of all the country’s wealth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which is the second-highest level (along with Thailand) after Russia from a set of 38 countries. This means that income from financial and physical assets benefits fewer households in Indonesia than in many other countries.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85800" y="2590800"/>
            <a:ext cx="769620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Strategi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62000" y="685800"/>
            <a:ext cx="769620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Strategi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76724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Susun Pedoman Umum Pembangunan Nasional Semesta Berencana dengan menerbitkan </a:t>
            </a:r>
            <a:r>
              <a:rPr lang="en-US" sz="2400" b="1" dirty="0" smtClean="0">
                <a:latin typeface="Narkisim" pitchFamily="34" charset="-79"/>
                <a:cs typeface="Narkisim" pitchFamily="34" charset="-79"/>
              </a:rPr>
              <a:t>Tap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 MPR atau dengan mengamandemen UU No. 25/2004 tentang SPN dan UU No. 7/2007 tentang RPJMN;</a:t>
            </a:r>
          </a:p>
          <a:p>
            <a:pPr marL="342900" indent="-342900">
              <a:buFontTx/>
              <a:buAutoNum type="arabicPeriod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Susun UU Sistem Perekonomian </a:t>
            </a:r>
            <a:r>
              <a:rPr lang="en-US" sz="2400" b="1" dirty="0" smtClean="0">
                <a:latin typeface="Narkisim" pitchFamily="34" charset="-79"/>
                <a:cs typeface="Narkisim" pitchFamily="34" charset="-79"/>
              </a:rPr>
              <a:t>N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asional sesuai dengan amanat Pasal 33 UUD 1945 yang asli;</a:t>
            </a:r>
          </a:p>
          <a:p>
            <a:pPr marL="342900" indent="-342900">
              <a:buFontTx/>
              <a:buAutoNum type="arabicPeriod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Susun ulang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arsitektur perbankan nasional 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untuk  menghentikan berlanjutnya konsentrasi penguasaan kekayaan nasional;</a:t>
            </a:r>
            <a:r>
              <a:rPr lang="en-US" sz="2400" b="1" dirty="0" smtClean="0">
                <a:latin typeface="Narkisim" pitchFamily="34" charset="-79"/>
                <a:cs typeface="Narkisim" pitchFamily="34" charset="-79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Tingkatkan peranan  kebijakan fiskal sebagai sarana transformasi perekonomian nasional; </a:t>
            </a:r>
            <a:endParaRPr lang="en-US" sz="2400" b="1" dirty="0" smtClean="0">
              <a:latin typeface="Narkisim" pitchFamily="34" charset="-79"/>
              <a:cs typeface="Narkisim" pitchFamily="34" charset="-79"/>
            </a:endParaRPr>
          </a:p>
          <a:p>
            <a:pPr marL="342900" indent="-342900">
              <a:buFontTx/>
              <a:buAutoNum type="arabicPeriod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Susun UU Koperasi dan laksanakan industrialisasi perdesaan melalui pengembangan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koperasi;</a:t>
            </a:r>
            <a:endParaRPr lang="id-ID" sz="2400" b="1" dirty="0" smtClean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762000" y="685800"/>
            <a:ext cx="769620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Strategi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295400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5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Amandemen UU BUMN untuk merevitalisasi peran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BUMN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 dalam melaksanakan demokrasi ekonomi</a:t>
            </a:r>
            <a:r>
              <a:rPr lang="en-US" sz="2400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dan meningkatkan kemakmuran rakyat;</a:t>
            </a:r>
          </a:p>
          <a:p>
            <a:pPr marL="457200" indent="-457200">
              <a:buAutoNum type="arabicPeriod" startAt="5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Amandemen UU Migas No. 22/2001 dan renegosiasikan kontrak-kontrak pertambangan yang merugikan Indonesia; </a:t>
            </a:r>
          </a:p>
          <a:p>
            <a:pPr marL="457200" indent="-457200">
              <a:buAutoNum type="arabicPeriod" startAt="5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Laksanakan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reforma agraria</a:t>
            </a: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 untuk menjamin tegaknya kedaulatan rakyat dalam tata kelola lahan dan sumberdaya alam lainnya; </a:t>
            </a:r>
          </a:p>
          <a:p>
            <a:pPr marL="457200" indent="-457200">
              <a:buAutoNum type="arabicPeriod" startAt="9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Perluas kesempatan kerja dan tingkatkan partisipasi pekerja dalam tata kelola perusahaan;</a:t>
            </a:r>
          </a:p>
          <a:p>
            <a:pPr marL="457200" indent="-457200">
              <a:buAutoNum type="arabicPeriod" startAt="9"/>
            </a:pPr>
            <a:r>
              <a:rPr lang="id-ID" sz="2400" b="1" dirty="0" smtClean="0">
                <a:latin typeface="Narkisim" pitchFamily="34" charset="-79"/>
                <a:cs typeface="Narkisim" pitchFamily="34" charset="-79"/>
              </a:rPr>
              <a:t>Kembangkan dan perkuat pasar domestik untuk meningkatkan daya beli rakyat.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590800" y="1828800"/>
            <a:ext cx="3962400" cy="2667000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819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Matur Nuwun</a:t>
            </a:r>
            <a:endParaRPr lang="id-ID" sz="3600" dirty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14400" y="914400"/>
            <a:ext cx="7620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000" dirty="0" smtClean="0">
                <a:latin typeface="Narkisim" pitchFamily="34" charset="-79"/>
                <a:cs typeface="Narkisim" pitchFamily="34" charset="-79"/>
              </a:rPr>
              <a:t>Penjelasan Pasal 33 UUD 1945</a:t>
            </a:r>
            <a:endParaRPr lang="id-ID" sz="4000" b="1" dirty="0" smtClean="0">
              <a:latin typeface="Narkisim" pitchFamily="34" charset="-79"/>
              <a:cs typeface="Narkisim" pitchFamily="34" charset="-79"/>
            </a:endParaRPr>
          </a:p>
          <a:p>
            <a:endParaRPr lang="id-ID" sz="1200" b="1" dirty="0" smtClean="0">
              <a:latin typeface="Narkisim" pitchFamily="34" charset="-79"/>
              <a:cs typeface="Narkisim" pitchFamily="34" charset="-79"/>
            </a:endParaRPr>
          </a:p>
          <a:p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Dalam Pasal 33 tercantum dasar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demokrasi ekonomi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, produksi dikerjakan oleh semua, untuk semua dibawah pimpinan atau penilikan anggota-anggota masyarakat. Kemakmuran masyarakatlah yang diutamakan, bukan kemakmuran orang seorang. Sebab itu perekonomian disusun sebagai usaha bersama berdasar atas azas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kekeluargaan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. Bangun perusahaan yang sesuai dengan itu ialah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koperasi</a:t>
            </a:r>
            <a:r>
              <a:rPr lang="id-ID" sz="3200" b="1" dirty="0" smtClean="0">
                <a:latin typeface="Narkisim" pitchFamily="34" charset="-79"/>
                <a:cs typeface="Narkisim" pitchFamily="34" charset="-79"/>
              </a:rPr>
              <a:t>. </a:t>
            </a:r>
          </a:p>
          <a:p>
            <a:endParaRPr lang="id-ID" sz="1200" b="1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38200" y="1066800"/>
            <a:ext cx="74962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Pasal 33 UUD 1945</a:t>
            </a:r>
          </a:p>
          <a:p>
            <a:endParaRPr lang="id-ID" sz="1200" b="1" dirty="0" smtClean="0">
              <a:latin typeface="Narkisim" pitchFamily="34" charset="-79"/>
              <a:cs typeface="Narkisim" pitchFamily="34" charset="-79"/>
            </a:endParaRPr>
          </a:p>
          <a:p>
            <a:pPr marL="342900" indent="-342900">
              <a:buAutoNum type="arabi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Perekonomian disusun sebagai usaha bersama berdasar atas azas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kekeluargaan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;</a:t>
            </a:r>
          </a:p>
          <a:p>
            <a:pPr marL="342900" indent="-342900">
              <a:buAutoNum type="arabi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Cabang-cabang produksi yang penting bagi negara dan yang menguasai hajat hidup orang banyak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dikuasai oleh negara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;</a:t>
            </a:r>
          </a:p>
          <a:p>
            <a:pPr marL="342900" indent="-342900">
              <a:buAutoNum type="arabi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Bumi, air, dan segala kekayaan yang terkandung didalamnya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dikuasai oleh negara 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dan dipergunakan bagi sebesar-besarnya kemakmuran rakyat.</a:t>
            </a:r>
            <a:endParaRPr lang="id-ID" sz="2800" dirty="0" smtClean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838200" y="990600"/>
            <a:ext cx="74295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Economic Democracy </a:t>
            </a:r>
            <a:endParaRPr lang="id-ID" sz="4000" dirty="0" smtClean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  <a:p>
            <a:endParaRPr lang="id-ID" sz="1200" b="1" dirty="0" smtClean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  <a:p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Economic democracy is a </a:t>
            </a:r>
            <a:r>
              <a:rPr lang="id-ID" sz="3200" b="1" dirty="0" smtClean="0">
                <a:latin typeface="Narkisim" pitchFamily="34" charset="-79"/>
                <a:cs typeface="Narkisim" pitchFamily="34" charset="-79"/>
              </a:rPr>
              <a:t>socioeconomic</a:t>
            </a:r>
            <a:r>
              <a:rPr lang="en-US" sz="32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philosophy that proposes </a:t>
            </a:r>
            <a:r>
              <a:rPr lang="en-US" sz="32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to shift </a:t>
            </a:r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decision-making power from</a:t>
            </a:r>
            <a:r>
              <a:rPr lang="id-ID" sz="3200" b="1" dirty="0" smtClean="0">
                <a:latin typeface="Narkisim" pitchFamily="34" charset="-79"/>
                <a:cs typeface="Narkisim" pitchFamily="34" charset="-79"/>
              </a:rPr>
              <a:t> corporate shareholders</a:t>
            </a:r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 to a larger group of</a:t>
            </a:r>
            <a:r>
              <a:rPr lang="id-ID" sz="3200" b="1" dirty="0" smtClean="0">
                <a:latin typeface="Narkisim" pitchFamily="34" charset="-79"/>
                <a:cs typeface="Narkisim" pitchFamily="34" charset="-79"/>
              </a:rPr>
              <a:t> public </a:t>
            </a:r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stakeholders that includes workers, customers, suppliers, </a:t>
            </a:r>
          </a:p>
          <a:p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neighbors and the broader public. </a:t>
            </a:r>
            <a:endParaRPr lang="id-ID" sz="3200" b="1" dirty="0" smtClean="0">
              <a:latin typeface="Narkisim" pitchFamily="34" charset="-79"/>
              <a:cs typeface="Narkisim" pitchFamily="34" charset="-79"/>
            </a:endParaRPr>
          </a:p>
          <a:p>
            <a:endParaRPr lang="id-ID" sz="2800" dirty="0" smtClean="0">
              <a:latin typeface="Arial Rounded MT Bold" pitchFamily="34" charset="0"/>
            </a:endParaRPr>
          </a:p>
          <a:p>
            <a:r>
              <a:rPr lang="en-US" sz="2000" dirty="0" smtClean="0">
                <a:latin typeface="Agency FB" pitchFamily="34" charset="0"/>
                <a:hlinkClick r:id="rId3"/>
              </a:rPr>
              <a:t>http://en.wikipedia.org/wiki/Economic_democracy</a:t>
            </a:r>
            <a:endParaRPr lang="id-ID" sz="20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38200" y="1143000"/>
            <a:ext cx="74295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id-ID" sz="4000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Azas kekeluargaan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id-ID" sz="1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id-ID" sz="3200" b="1" dirty="0" smtClean="0">
                <a:solidFill>
                  <a:srgbClr val="FF0000"/>
                </a:solidFill>
                <a:latin typeface="Narkisim" pitchFamily="34" charset="-79"/>
                <a:ea typeface="Times New Roman" pitchFamily="18" charset="0"/>
                <a:cs typeface="Narkisim" pitchFamily="34" charset="-79"/>
              </a:rPr>
              <a:t>Azas kekeluargaan</a:t>
            </a:r>
            <a:r>
              <a:rPr lang="id-ID" sz="3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 itu ialah </a:t>
            </a:r>
            <a:r>
              <a:rPr lang="id-ID" sz="3200" b="1" dirty="0" smtClean="0">
                <a:solidFill>
                  <a:srgbClr val="FF0000"/>
                </a:solidFill>
                <a:latin typeface="Narkisim" pitchFamily="34" charset="-79"/>
                <a:ea typeface="Times New Roman" pitchFamily="18" charset="0"/>
                <a:cs typeface="Narkisim" pitchFamily="34" charset="-79"/>
              </a:rPr>
              <a:t>koperasi</a:t>
            </a:r>
            <a:r>
              <a:rPr lang="id-ID" sz="3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. Azas kekeluargaan itu adalah istilah dari Taman Siswa, untuk menunjukkan bagaimana </a:t>
            </a:r>
            <a:r>
              <a:rPr lang="id-ID" sz="3200" b="1" dirty="0" smtClean="0">
                <a:solidFill>
                  <a:srgbClr val="FF0000"/>
                </a:solidFill>
                <a:latin typeface="Narkisim" pitchFamily="34" charset="-79"/>
                <a:ea typeface="Times New Roman" pitchFamily="18" charset="0"/>
                <a:cs typeface="Narkisim" pitchFamily="34" charset="-79"/>
              </a:rPr>
              <a:t>guru dan murid-murid </a:t>
            </a:r>
            <a:r>
              <a:rPr lang="id-ID" sz="3200" b="1" dirty="0" smtClean="0">
                <a:latin typeface="Narkisim" pitchFamily="34" charset="-79"/>
                <a:ea typeface="Times New Roman" pitchFamily="18" charset="0"/>
                <a:cs typeface="Narkisim" pitchFamily="34" charset="-79"/>
              </a:rPr>
              <a:t>yang tinggal padanya hidup sebagai suatu keluarga. Itu pulalah hendaknya corak koperasi Indonesia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endParaRPr lang="id-ID" sz="1000" dirty="0" smtClean="0"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id-ID" sz="2400" dirty="0" smtClean="0">
                <a:solidFill>
                  <a:srgbClr val="FF0000"/>
                </a:solidFill>
                <a:latin typeface="Agency FB" pitchFamily="34" charset="0"/>
                <a:ea typeface="Times New Roman" pitchFamily="18" charset="0"/>
                <a:cs typeface="Times New Roman" pitchFamily="18" charset="0"/>
              </a:rPr>
              <a:t>Hatta, 1977 </a:t>
            </a:r>
            <a:endParaRPr lang="id-ID" sz="2400" dirty="0" smtClean="0"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85800" y="914400"/>
            <a:ext cx="78581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3200" b="1" dirty="0" smtClean="0">
                <a:solidFill>
                  <a:srgbClr val="00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“Dikuasai Oleh Negara”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d-ID" sz="1400" dirty="0" smtClean="0">
              <a:solidFill>
                <a:srgbClr val="000000"/>
              </a:solidFill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solidFill>
                  <a:srgbClr val="00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Rakyat secara kolektif dikonstruksikan oleh UUD 1945 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memberikan mandat kepada negara untuk</a:t>
            </a: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Mengadakan</a:t>
            </a:r>
            <a:r>
              <a:rPr lang="en-US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kebijakan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(</a:t>
            </a:r>
            <a:r>
              <a:rPr lang="id-ID" sz="2400" b="1" i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beleid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) </a:t>
            </a: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;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endParaRPr lang="en-US" sz="2400" b="1" dirty="0" smtClean="0"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T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indakan pengurusan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(</a:t>
            </a:r>
            <a:r>
              <a:rPr lang="id-ID" sz="2400" b="1" i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bestuursdaad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)</a:t>
            </a: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P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engaturan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(</a:t>
            </a:r>
            <a:r>
              <a:rPr lang="id-ID" sz="2400" b="1" i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regelendaad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)</a:t>
            </a: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P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engelolaan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(</a:t>
            </a:r>
            <a:r>
              <a:rPr lang="id-ID" sz="2400" b="1" i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beheersdaad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)</a:t>
            </a: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P</a:t>
            </a:r>
            <a:r>
              <a:rPr lang="id-ID" sz="2400" b="1" dirty="0" smtClean="0">
                <a:solidFill>
                  <a:srgbClr val="FF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engawasan 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(</a:t>
            </a:r>
            <a:r>
              <a:rPr lang="id-ID" sz="2400" b="1" i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toezichthoudensdaad</a:t>
            </a: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)</a:t>
            </a:r>
            <a:endParaRPr lang="en-US" sz="2400" b="1" dirty="0" smtClean="0"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latin typeface="Narkisim" pitchFamily="34" charset="-79"/>
                <a:ea typeface="Calibri" pitchFamily="34" charset="0"/>
                <a:cs typeface="Narkisim" pitchFamily="34" charset="-79"/>
              </a:rPr>
              <a:t>untuk tujuan sebesar-besarnya kemakmuran rakyat.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id-ID" sz="1000" dirty="0" smtClean="0">
              <a:latin typeface="Narkisim" pitchFamily="34" charset="-79"/>
              <a:ea typeface="Calibri" pitchFamily="34" charset="0"/>
              <a:cs typeface="Narkisim" pitchFamily="34" charset="-79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d-ID" sz="1400" b="1" dirty="0" smtClean="0">
                <a:solidFill>
                  <a:srgbClr val="000000"/>
                </a:solidFill>
                <a:latin typeface="Narkisim" pitchFamily="34" charset="-79"/>
                <a:ea typeface="Calibri" pitchFamily="34" charset="0"/>
                <a:cs typeface="Narkisim" pitchFamily="34" charset="-79"/>
              </a:rPr>
              <a:t>Mahkamah Konstitusi, Putusan Perkara Nomor 002/PUU-I/2003 sebagaimana diimuat dalam Berita Negara Republik Indonesia Nomor 01 Tahun 2005 terbit hari Selasa tanggal 04 Januari 2005. Hal 208 – 209.</a:t>
            </a:r>
            <a:endParaRPr lang="id-ID" b="1" dirty="0" smtClean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09600" y="3048000"/>
            <a:ext cx="754380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Subversi</a:t>
            </a:r>
            <a:r>
              <a:rPr lang="en-US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36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Neokolonialisme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77867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id-ID" sz="2400" b="1" dirty="0" smtClean="0">
              <a:latin typeface="Arial Rounded MT Bold" pitchFamily="34" charset="0"/>
              <a:cs typeface="Times New Roman" pitchFamily="18" charset="0"/>
            </a:endParaRP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Melancarkan agresi I dan II pada 1947 – 1948;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Memaksakan </a:t>
            </a:r>
            <a:r>
              <a:rPr lang="id-ID" sz="28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tiga syarat ekonomi </a:t>
            </a: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melalui penandatanganan kesepakatan KMB pada 1949: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mempertahankan keberadaan perusahaan-perusahan asing yang terdapat di Indonesia;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mematuhi ketentuan IMF dalam mengelola perekonomian Indonesia;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AutoNum type="alphaLcPeriod"/>
            </a:pPr>
            <a:r>
              <a:rPr lang="id-ID" sz="2800" b="1" dirty="0" smtClean="0">
                <a:latin typeface="Narkisim" pitchFamily="34" charset="-79"/>
                <a:cs typeface="Narkisim" pitchFamily="34" charset="-79"/>
              </a:rPr>
              <a:t>menerima warisan utang dari Hindia Belanda sebesar 4,2  milyar gulden.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838200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</a:pPr>
            <a:r>
              <a:rPr lang="id-ID" sz="3200" b="1" dirty="0" smtClean="0">
                <a:latin typeface="Narkisim" pitchFamily="34" charset="-79"/>
                <a:cs typeface="Narkisim" pitchFamily="34" charset="-79"/>
              </a:rPr>
              <a:t>Subversi</a:t>
            </a:r>
            <a:r>
              <a:rPr lang="en-US" sz="3200" b="1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id-ID" sz="32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Neokolonialisme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941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BUNGSONI</dc:creator>
  <cp:lastModifiedBy>pinkprint</cp:lastModifiedBy>
  <cp:revision>22</cp:revision>
  <dcterms:created xsi:type="dcterms:W3CDTF">2016-10-03T03:52:03Z</dcterms:created>
  <dcterms:modified xsi:type="dcterms:W3CDTF">2016-11-01T07:19:43Z</dcterms:modified>
</cp:coreProperties>
</file>